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4"/>
    <p:sldMasterId id="2147483696" r:id="rId5"/>
    <p:sldMasterId id="2147483709" r:id="rId6"/>
  </p:sldMasterIdLst>
  <p:notesMasterIdLst>
    <p:notesMasterId r:id="rId73"/>
  </p:notesMasterIdLst>
  <p:sldIdLst>
    <p:sldId id="263" r:id="rId7"/>
    <p:sldId id="569" r:id="rId8"/>
    <p:sldId id="599" r:id="rId9"/>
    <p:sldId id="600" r:id="rId10"/>
    <p:sldId id="602" r:id="rId11"/>
    <p:sldId id="603" r:id="rId12"/>
    <p:sldId id="601" r:id="rId13"/>
    <p:sldId id="604" r:id="rId14"/>
    <p:sldId id="607" r:id="rId15"/>
    <p:sldId id="608" r:id="rId16"/>
    <p:sldId id="609" r:id="rId17"/>
    <p:sldId id="610" r:id="rId18"/>
    <p:sldId id="611" r:id="rId19"/>
    <p:sldId id="612" r:id="rId20"/>
    <p:sldId id="613" r:id="rId21"/>
    <p:sldId id="614" r:id="rId22"/>
    <p:sldId id="615" r:id="rId23"/>
    <p:sldId id="616" r:id="rId24"/>
    <p:sldId id="618" r:id="rId25"/>
    <p:sldId id="619" r:id="rId26"/>
    <p:sldId id="621" r:id="rId27"/>
    <p:sldId id="622" r:id="rId28"/>
    <p:sldId id="623" r:id="rId29"/>
    <p:sldId id="624" r:id="rId30"/>
    <p:sldId id="625" r:id="rId31"/>
    <p:sldId id="627" r:id="rId32"/>
    <p:sldId id="628" r:id="rId33"/>
    <p:sldId id="629" r:id="rId34"/>
    <p:sldId id="630" r:id="rId35"/>
    <p:sldId id="631" r:id="rId36"/>
    <p:sldId id="632" r:id="rId37"/>
    <p:sldId id="633" r:id="rId38"/>
    <p:sldId id="634" r:id="rId39"/>
    <p:sldId id="635" r:id="rId40"/>
    <p:sldId id="637" r:id="rId41"/>
    <p:sldId id="636" r:id="rId42"/>
    <p:sldId id="645" r:id="rId43"/>
    <p:sldId id="662" r:id="rId44"/>
    <p:sldId id="663" r:id="rId45"/>
    <p:sldId id="664" r:id="rId46"/>
    <p:sldId id="665" r:id="rId47"/>
    <p:sldId id="666" r:id="rId48"/>
    <p:sldId id="667" r:id="rId49"/>
    <p:sldId id="668" r:id="rId50"/>
    <p:sldId id="670" r:id="rId51"/>
    <p:sldId id="669" r:id="rId52"/>
    <p:sldId id="652" r:id="rId53"/>
    <p:sldId id="638" r:id="rId54"/>
    <p:sldId id="640" r:id="rId55"/>
    <p:sldId id="650" r:id="rId56"/>
    <p:sldId id="642" r:id="rId57"/>
    <p:sldId id="651" r:id="rId58"/>
    <p:sldId id="644" r:id="rId59"/>
    <p:sldId id="643" r:id="rId60"/>
    <p:sldId id="646" r:id="rId61"/>
    <p:sldId id="648" r:id="rId62"/>
    <p:sldId id="649" r:id="rId63"/>
    <p:sldId id="653" r:id="rId64"/>
    <p:sldId id="654" r:id="rId65"/>
    <p:sldId id="656" r:id="rId66"/>
    <p:sldId id="657" r:id="rId67"/>
    <p:sldId id="660" r:id="rId68"/>
    <p:sldId id="658" r:id="rId69"/>
    <p:sldId id="661" r:id="rId70"/>
    <p:sldId id="659" r:id="rId71"/>
    <p:sldId id="349" r:id="rId7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5226" autoAdjust="0"/>
  </p:normalViewPr>
  <p:slideViewPr>
    <p:cSldViewPr snapToGrid="0">
      <p:cViewPr varScale="1">
        <p:scale>
          <a:sx n="52" d="100"/>
          <a:sy n="52" d="100"/>
        </p:scale>
        <p:origin x="739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0.xml"/><Relationship Id="rId21" Type="http://schemas.openxmlformats.org/officeDocument/2006/relationships/slide" Target="slides/slide15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63" Type="http://schemas.openxmlformats.org/officeDocument/2006/relationships/slide" Target="slides/slide57.xml"/><Relationship Id="rId68" Type="http://schemas.openxmlformats.org/officeDocument/2006/relationships/slide" Target="slides/slide62.xml"/><Relationship Id="rId16" Type="http://schemas.openxmlformats.org/officeDocument/2006/relationships/slide" Target="slides/slide10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slide" Target="slides/slide47.xml"/><Relationship Id="rId58" Type="http://schemas.openxmlformats.org/officeDocument/2006/relationships/slide" Target="slides/slide52.xml"/><Relationship Id="rId66" Type="http://schemas.openxmlformats.org/officeDocument/2006/relationships/slide" Target="slides/slide60.xml"/><Relationship Id="rId74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61" Type="http://schemas.openxmlformats.org/officeDocument/2006/relationships/slide" Target="slides/slide55.xml"/><Relationship Id="rId19" Type="http://schemas.openxmlformats.org/officeDocument/2006/relationships/slide" Target="slides/slide1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slide" Target="slides/slide50.xml"/><Relationship Id="rId64" Type="http://schemas.openxmlformats.org/officeDocument/2006/relationships/slide" Target="slides/slide58.xml"/><Relationship Id="rId69" Type="http://schemas.openxmlformats.org/officeDocument/2006/relationships/slide" Target="slides/slide63.xml"/><Relationship Id="rId77" Type="http://schemas.openxmlformats.org/officeDocument/2006/relationships/tableStyles" Target="tableStyles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72" Type="http://schemas.openxmlformats.org/officeDocument/2006/relationships/slide" Target="slides/slide66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slide" Target="slides/slide53.xml"/><Relationship Id="rId67" Type="http://schemas.openxmlformats.org/officeDocument/2006/relationships/slide" Target="slides/slide61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slide" Target="slides/slide48.xml"/><Relationship Id="rId62" Type="http://schemas.openxmlformats.org/officeDocument/2006/relationships/slide" Target="slides/slide56.xml"/><Relationship Id="rId70" Type="http://schemas.openxmlformats.org/officeDocument/2006/relationships/slide" Target="slides/slide64.xml"/><Relationship Id="rId75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slide" Target="slides/slide51.xml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Relationship Id="rId60" Type="http://schemas.openxmlformats.org/officeDocument/2006/relationships/slide" Target="slides/slide54.xml"/><Relationship Id="rId65" Type="http://schemas.openxmlformats.org/officeDocument/2006/relationships/slide" Target="slides/slide59.xml"/><Relationship Id="rId73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9" Type="http://schemas.openxmlformats.org/officeDocument/2006/relationships/slide" Target="slides/slide33.xml"/><Relationship Id="rId34" Type="http://schemas.openxmlformats.org/officeDocument/2006/relationships/slide" Target="slides/slide28.xml"/><Relationship Id="rId50" Type="http://schemas.openxmlformats.org/officeDocument/2006/relationships/slide" Target="slides/slide44.xml"/><Relationship Id="rId55" Type="http://schemas.openxmlformats.org/officeDocument/2006/relationships/slide" Target="slides/slide49.xml"/><Relationship Id="rId76" Type="http://schemas.openxmlformats.org/officeDocument/2006/relationships/theme" Target="theme/theme1.xml"/><Relationship Id="rId7" Type="http://schemas.openxmlformats.org/officeDocument/2006/relationships/slide" Target="slides/slide1.xml"/><Relationship Id="rId71" Type="http://schemas.openxmlformats.org/officeDocument/2006/relationships/slide" Target="slides/slide65.xml"/><Relationship Id="rId2" Type="http://schemas.openxmlformats.org/officeDocument/2006/relationships/customXml" Target="../customXml/item2.xml"/><Relationship Id="rId29" Type="http://schemas.openxmlformats.org/officeDocument/2006/relationships/slide" Target="slides/slide2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F363F2-35D9-463B-9434-DD95CD619908}" type="datetimeFigureOut">
              <a:rPr lang="pt-BR" smtClean="0"/>
              <a:t>21/09/2023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203657-B93B-47A0-A988-1D3D915882DE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783748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pt-BR"/>
              <a:t>Boa tarde!</a:t>
            </a:r>
          </a:p>
          <a:p>
            <a:pPr lvl="0">
              <a:spcBef>
                <a:spcPts val="0"/>
              </a:spcBef>
              <a:buNone/>
            </a:pPr>
            <a:r>
              <a:rPr lang="pt-BR"/>
              <a:t>Hoje nós vamos participar de uma dinâmica baseada em 2  temas.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DCE32C-3333-0146-A35F-BC39DCDD396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4464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pt-BR"/>
              <a:t>Boa tarde!</a:t>
            </a:r>
          </a:p>
          <a:p>
            <a:pPr lvl="0">
              <a:spcBef>
                <a:spcPts val="0"/>
              </a:spcBef>
              <a:buNone/>
            </a:pPr>
            <a:r>
              <a:rPr lang="pt-BR"/>
              <a:t>Hoje nós vamos participar de uma dinâmica baseada em 2  temas.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DCE32C-3333-0146-A35F-BC39DCDD396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8960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pt-BR"/>
              <a:t>Boa tarde!</a:t>
            </a:r>
          </a:p>
          <a:p>
            <a:pPr lvl="0">
              <a:spcBef>
                <a:spcPts val="0"/>
              </a:spcBef>
              <a:buNone/>
            </a:pPr>
            <a:r>
              <a:rPr lang="pt-BR"/>
              <a:t>Hoje nós vamos participar de uma dinâmica baseada em 2  temas.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DCE32C-3333-0146-A35F-BC39DCDD396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8208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pt-BR"/>
              <a:t>Boa tarde!</a:t>
            </a:r>
          </a:p>
          <a:p>
            <a:pPr lvl="0">
              <a:spcBef>
                <a:spcPts val="0"/>
              </a:spcBef>
              <a:buNone/>
            </a:pPr>
            <a:r>
              <a:rPr lang="pt-BR"/>
              <a:t>Hoje nós vamos participar de uma dinâmica baseada em 2  temas.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DCE32C-3333-0146-A35F-BC39DCDD396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2329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pt-BR"/>
              <a:t>Boa tarde!</a:t>
            </a:r>
          </a:p>
          <a:p>
            <a:pPr lvl="0">
              <a:spcBef>
                <a:spcPts val="0"/>
              </a:spcBef>
              <a:buNone/>
            </a:pPr>
            <a:r>
              <a:rPr lang="pt-BR"/>
              <a:t>Hoje nós vamos participar de uma dinâmica baseada em 2  temas.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DCE32C-3333-0146-A35F-BC39DCDD396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5897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pt-BR"/>
              <a:t>Boa tarde!</a:t>
            </a:r>
          </a:p>
          <a:p>
            <a:pPr lvl="0">
              <a:spcBef>
                <a:spcPts val="0"/>
              </a:spcBef>
              <a:buNone/>
            </a:pPr>
            <a:r>
              <a:rPr lang="pt-BR"/>
              <a:t>Hoje nós vamos participar de uma dinâmica baseada em 2  temas.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DCE32C-3333-0146-A35F-BC39DCDD396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551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pt-BR"/>
              <a:t>Boa tarde!</a:t>
            </a:r>
          </a:p>
          <a:p>
            <a:pPr lvl="0">
              <a:spcBef>
                <a:spcPts val="0"/>
              </a:spcBef>
              <a:buNone/>
            </a:pPr>
            <a:r>
              <a:rPr lang="pt-BR"/>
              <a:t>Hoje nós vamos participar de uma dinâmica baseada em 2  temas.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DCE32C-3333-0146-A35F-BC39DCDD396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5958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pt-BR"/>
              <a:t>Boa tarde!</a:t>
            </a:r>
          </a:p>
          <a:p>
            <a:pPr lvl="0">
              <a:spcBef>
                <a:spcPts val="0"/>
              </a:spcBef>
              <a:buNone/>
            </a:pPr>
            <a:r>
              <a:rPr lang="pt-BR"/>
              <a:t>Hoje nós vamos participar de uma dinâmica baseada em 2  temas.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DCE32C-3333-0146-A35F-BC39DCDD396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7583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pt-BR"/>
              <a:t>Boa tarde!</a:t>
            </a:r>
          </a:p>
          <a:p>
            <a:pPr lvl="0">
              <a:spcBef>
                <a:spcPts val="0"/>
              </a:spcBef>
              <a:buNone/>
            </a:pPr>
            <a:r>
              <a:rPr lang="pt-BR"/>
              <a:t>Hoje nós vamos participar de uma dinâmica baseada em 2  temas.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DCE32C-3333-0146-A35F-BC39DCDD396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69989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pt-BR"/>
              <a:t>Boa tarde!</a:t>
            </a:r>
          </a:p>
          <a:p>
            <a:pPr lvl="0">
              <a:spcBef>
                <a:spcPts val="0"/>
              </a:spcBef>
              <a:buNone/>
            </a:pPr>
            <a:r>
              <a:rPr lang="pt-BR"/>
              <a:t>Hoje nós vamos participar de uma dinâmica baseada em 2  temas.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DCE32C-3333-0146-A35F-BC39DCDD396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0753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pt-BR"/>
              <a:t>Boa tarde!</a:t>
            </a:r>
          </a:p>
          <a:p>
            <a:pPr lvl="0">
              <a:spcBef>
                <a:spcPts val="0"/>
              </a:spcBef>
              <a:buNone/>
            </a:pPr>
            <a:r>
              <a:rPr lang="pt-BR"/>
              <a:t>Hoje nós vamos participar de uma dinâmica baseada em 2  temas.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DCE32C-3333-0146-A35F-BC39DCDD396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2627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pt-BR"/>
              <a:t>Boa tarde!</a:t>
            </a:r>
          </a:p>
          <a:p>
            <a:pPr lvl="0">
              <a:spcBef>
                <a:spcPts val="0"/>
              </a:spcBef>
              <a:buNone/>
            </a:pPr>
            <a:r>
              <a:rPr lang="pt-BR"/>
              <a:t>Hoje nós vamos participar de uma dinâmica baseada em 2  temas.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DCE32C-3333-0146-A35F-BC39DCDD396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96719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pt-BR"/>
              <a:t>Boa tarde!</a:t>
            </a:r>
          </a:p>
          <a:p>
            <a:pPr lvl="0">
              <a:spcBef>
                <a:spcPts val="0"/>
              </a:spcBef>
              <a:buNone/>
            </a:pPr>
            <a:r>
              <a:rPr lang="pt-BR"/>
              <a:t>Hoje nós vamos participar de uma dinâmica baseada em 2  temas.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DCE32C-3333-0146-A35F-BC39DCDD396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78426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pt-BR"/>
              <a:t>Boa tarde!</a:t>
            </a:r>
          </a:p>
          <a:p>
            <a:pPr lvl="0">
              <a:spcBef>
                <a:spcPts val="0"/>
              </a:spcBef>
              <a:buNone/>
            </a:pPr>
            <a:r>
              <a:rPr lang="pt-BR"/>
              <a:t>Hoje nós vamos participar de uma dinâmica baseada em 2  temas.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DCE32C-3333-0146-A35F-BC39DCDD396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31167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pt-BR"/>
              <a:t>Boa tarde!</a:t>
            </a:r>
          </a:p>
          <a:p>
            <a:pPr lvl="0">
              <a:spcBef>
                <a:spcPts val="0"/>
              </a:spcBef>
              <a:buNone/>
            </a:pPr>
            <a:r>
              <a:rPr lang="pt-BR"/>
              <a:t>Hoje nós vamos participar de uma dinâmica baseada em 2  temas.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DCE32C-3333-0146-A35F-BC39DCDD396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90276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pt-BR"/>
              <a:t>Boa tarde!</a:t>
            </a:r>
          </a:p>
          <a:p>
            <a:pPr lvl="0">
              <a:spcBef>
                <a:spcPts val="0"/>
              </a:spcBef>
              <a:buNone/>
            </a:pPr>
            <a:r>
              <a:rPr lang="pt-BR"/>
              <a:t>Hoje nós vamos participar de uma dinâmica baseada em 2  temas.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DCE32C-3333-0146-A35F-BC39DCDD396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52470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pt-BR"/>
              <a:t>Boa tarde!</a:t>
            </a:r>
          </a:p>
          <a:p>
            <a:pPr lvl="0">
              <a:spcBef>
                <a:spcPts val="0"/>
              </a:spcBef>
              <a:buNone/>
            </a:pPr>
            <a:r>
              <a:rPr lang="pt-BR"/>
              <a:t>Hoje nós vamos participar de uma dinâmica baseada em 2  temas.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DCE32C-3333-0146-A35F-BC39DCDD396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66416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pt-BR"/>
              <a:t>Boa tarde!</a:t>
            </a:r>
          </a:p>
          <a:p>
            <a:pPr lvl="0">
              <a:spcBef>
                <a:spcPts val="0"/>
              </a:spcBef>
              <a:buNone/>
            </a:pPr>
            <a:r>
              <a:rPr lang="pt-BR"/>
              <a:t>Hoje nós vamos participar de uma dinâmica baseada em 2  temas.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DCE32C-3333-0146-A35F-BC39DCDD396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73989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pt-BR"/>
              <a:t>Boa tarde!</a:t>
            </a:r>
          </a:p>
          <a:p>
            <a:pPr lvl="0">
              <a:spcBef>
                <a:spcPts val="0"/>
              </a:spcBef>
              <a:buNone/>
            </a:pPr>
            <a:r>
              <a:rPr lang="pt-BR"/>
              <a:t>Hoje nós vamos participar de uma dinâmica baseada em 2  temas.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DCE32C-3333-0146-A35F-BC39DCDD396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23291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pt-BR"/>
              <a:t>Boa tarde!</a:t>
            </a:r>
          </a:p>
          <a:p>
            <a:pPr lvl="0">
              <a:spcBef>
                <a:spcPts val="0"/>
              </a:spcBef>
              <a:buNone/>
            </a:pPr>
            <a:r>
              <a:rPr lang="pt-BR"/>
              <a:t>Hoje nós vamos participar de uma dinâmica baseada em 2  temas.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DCE32C-3333-0146-A35F-BC39DCDD396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879565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pt-BR"/>
              <a:t>Boa tarde!</a:t>
            </a:r>
          </a:p>
          <a:p>
            <a:pPr lvl="0">
              <a:spcBef>
                <a:spcPts val="0"/>
              </a:spcBef>
              <a:buNone/>
            </a:pPr>
            <a:r>
              <a:rPr lang="pt-BR"/>
              <a:t>Hoje nós vamos participar de uma dinâmica baseada em 2  temas.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DCE32C-3333-0146-A35F-BC39DCDD396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840770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pt-BR"/>
              <a:t>Boa tarde!</a:t>
            </a:r>
          </a:p>
          <a:p>
            <a:pPr lvl="0">
              <a:spcBef>
                <a:spcPts val="0"/>
              </a:spcBef>
              <a:buNone/>
            </a:pPr>
            <a:r>
              <a:rPr lang="pt-BR"/>
              <a:t>Hoje nós vamos participar de uma dinâmica baseada em 2  temas.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DCE32C-3333-0146-A35F-BC39DCDD396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5883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pt-BR"/>
              <a:t>Boa tarde!</a:t>
            </a:r>
          </a:p>
          <a:p>
            <a:pPr lvl="0">
              <a:spcBef>
                <a:spcPts val="0"/>
              </a:spcBef>
              <a:buNone/>
            </a:pPr>
            <a:r>
              <a:rPr lang="pt-BR"/>
              <a:t>Hoje nós vamos participar de uma dinâmica baseada em 2  temas.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DCE32C-3333-0146-A35F-BC39DCDD396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47904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pt-BR"/>
              <a:t>Boa tarde!</a:t>
            </a:r>
          </a:p>
          <a:p>
            <a:pPr lvl="0">
              <a:spcBef>
                <a:spcPts val="0"/>
              </a:spcBef>
              <a:buNone/>
            </a:pPr>
            <a:r>
              <a:rPr lang="pt-BR"/>
              <a:t>Hoje nós vamos participar de uma dinâmica baseada em 2  temas.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DCE32C-3333-0146-A35F-BC39DCDD396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863065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pt-BR"/>
              <a:t>Boa tarde!</a:t>
            </a:r>
          </a:p>
          <a:p>
            <a:pPr lvl="0">
              <a:spcBef>
                <a:spcPts val="0"/>
              </a:spcBef>
              <a:buNone/>
            </a:pPr>
            <a:r>
              <a:rPr lang="pt-BR"/>
              <a:t>Hoje nós vamos participar de uma dinâmica baseada em 2  temas.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DCE32C-3333-0146-A35F-BC39DCDD396B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91303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pt-BR"/>
              <a:t>Boa tarde!</a:t>
            </a:r>
          </a:p>
          <a:p>
            <a:pPr lvl="0">
              <a:spcBef>
                <a:spcPts val="0"/>
              </a:spcBef>
              <a:buNone/>
            </a:pPr>
            <a:r>
              <a:rPr lang="pt-BR"/>
              <a:t>Hoje nós vamos participar de uma dinâmica baseada em 2  temas.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DCE32C-3333-0146-A35F-BC39DCDD396B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13387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pt-BR"/>
              <a:t>Boa tarde!</a:t>
            </a:r>
          </a:p>
          <a:p>
            <a:pPr lvl="0">
              <a:spcBef>
                <a:spcPts val="0"/>
              </a:spcBef>
              <a:buNone/>
            </a:pPr>
            <a:r>
              <a:rPr lang="pt-BR"/>
              <a:t>Hoje nós vamos participar de uma dinâmica baseada em 2  temas.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DCE32C-3333-0146-A35F-BC39DCDD396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4199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pt-BR"/>
              <a:t>Boa tarde!</a:t>
            </a:r>
          </a:p>
          <a:p>
            <a:pPr lvl="0">
              <a:spcBef>
                <a:spcPts val="0"/>
              </a:spcBef>
              <a:buNone/>
            </a:pPr>
            <a:r>
              <a:rPr lang="pt-BR"/>
              <a:t>Hoje nós vamos participar de uma dinâmica baseada em 2  temas.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DCE32C-3333-0146-A35F-BC39DCDD396B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67763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pt-BR"/>
              <a:t>Boa tarde!</a:t>
            </a:r>
          </a:p>
          <a:p>
            <a:pPr lvl="0">
              <a:spcBef>
                <a:spcPts val="0"/>
              </a:spcBef>
              <a:buNone/>
            </a:pPr>
            <a:r>
              <a:rPr lang="pt-BR"/>
              <a:t>Hoje nós vamos participar de uma dinâmica baseada em 2  temas.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DCE32C-3333-0146-A35F-BC39DCDD396B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549711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pt-BR"/>
              <a:t>Boa tarde!</a:t>
            </a:r>
          </a:p>
          <a:p>
            <a:pPr lvl="0">
              <a:spcBef>
                <a:spcPts val="0"/>
              </a:spcBef>
              <a:buNone/>
            </a:pPr>
            <a:r>
              <a:rPr lang="pt-BR"/>
              <a:t>Hoje nós vamos participar de uma dinâmica baseada em 2  temas.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DCE32C-3333-0146-A35F-BC39DCDD396B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5993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pt-BR"/>
              <a:t>Boa tarde!</a:t>
            </a:r>
          </a:p>
          <a:p>
            <a:pPr lvl="0">
              <a:spcBef>
                <a:spcPts val="0"/>
              </a:spcBef>
              <a:buNone/>
            </a:pPr>
            <a:r>
              <a:rPr lang="pt-BR"/>
              <a:t>Hoje nós vamos participar de uma dinâmica baseada em 2  temas.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DCE32C-3333-0146-A35F-BC39DCDD396B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23397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pt-BR"/>
              <a:t>Boa tarde!</a:t>
            </a:r>
          </a:p>
          <a:p>
            <a:pPr lvl="0">
              <a:spcBef>
                <a:spcPts val="0"/>
              </a:spcBef>
              <a:buNone/>
            </a:pPr>
            <a:r>
              <a:rPr lang="pt-BR"/>
              <a:t>Hoje nós vamos participar de uma dinâmica baseada em 2  temas.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DCE32C-3333-0146-A35F-BC39DCDD396B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18920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pt-BR"/>
              <a:t>Boa tarde!</a:t>
            </a:r>
          </a:p>
          <a:p>
            <a:pPr lvl="0">
              <a:spcBef>
                <a:spcPts val="0"/>
              </a:spcBef>
              <a:buNone/>
            </a:pPr>
            <a:r>
              <a:rPr lang="pt-BR"/>
              <a:t>Hoje nós vamos participar de uma dinâmica baseada em 2  temas.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DCE32C-3333-0146-A35F-BC39DCDD396B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0952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pt-BR"/>
              <a:t>Boa tarde!</a:t>
            </a:r>
          </a:p>
          <a:p>
            <a:pPr lvl="0">
              <a:spcBef>
                <a:spcPts val="0"/>
              </a:spcBef>
              <a:buNone/>
            </a:pPr>
            <a:r>
              <a:rPr lang="pt-BR"/>
              <a:t>Hoje nós vamos participar de uma dinâmica baseada em 2  temas.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DCE32C-3333-0146-A35F-BC39DCDD396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33473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pt-BR"/>
              <a:t>Boa tarde!</a:t>
            </a:r>
          </a:p>
          <a:p>
            <a:pPr lvl="0">
              <a:spcBef>
                <a:spcPts val="0"/>
              </a:spcBef>
              <a:buNone/>
            </a:pPr>
            <a:r>
              <a:rPr lang="pt-BR"/>
              <a:t>Hoje nós vamos participar de uma dinâmica baseada em 2  temas.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DCE32C-3333-0146-A35F-BC39DCDD396B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08019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pt-BR"/>
              <a:t>Boa tarde!</a:t>
            </a:r>
          </a:p>
          <a:p>
            <a:pPr lvl="0">
              <a:spcBef>
                <a:spcPts val="0"/>
              </a:spcBef>
              <a:buNone/>
            </a:pPr>
            <a:r>
              <a:rPr lang="pt-BR"/>
              <a:t>Hoje nós vamos participar de uma dinâmica baseada em 2  temas.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DCE32C-3333-0146-A35F-BC39DCDD396B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52157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pt-BR"/>
              <a:t>Boa tarde!</a:t>
            </a:r>
          </a:p>
          <a:p>
            <a:pPr lvl="0">
              <a:spcBef>
                <a:spcPts val="0"/>
              </a:spcBef>
              <a:buNone/>
            </a:pPr>
            <a:r>
              <a:rPr lang="pt-BR"/>
              <a:t>Hoje nós vamos participar de uma dinâmica baseada em 2  temas.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DCE32C-3333-0146-A35F-BC39DCDD396B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70181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pt-BR"/>
              <a:t>Boa tarde!</a:t>
            </a:r>
          </a:p>
          <a:p>
            <a:pPr lvl="0">
              <a:spcBef>
                <a:spcPts val="0"/>
              </a:spcBef>
              <a:buNone/>
            </a:pPr>
            <a:r>
              <a:rPr lang="pt-BR"/>
              <a:t>Hoje nós vamos participar de uma dinâmica baseada em 2  temas.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DCE32C-3333-0146-A35F-BC39DCDD396B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975962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pt-BR"/>
              <a:t>Boa tarde!</a:t>
            </a:r>
          </a:p>
          <a:p>
            <a:pPr lvl="0">
              <a:spcBef>
                <a:spcPts val="0"/>
              </a:spcBef>
              <a:buNone/>
            </a:pPr>
            <a:r>
              <a:rPr lang="pt-BR"/>
              <a:t>Hoje nós vamos participar de uma dinâmica baseada em 2  temas.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DCE32C-3333-0146-A35F-BC39DCDD396B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51578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pt-BR"/>
              <a:t>Boa tarde!</a:t>
            </a:r>
          </a:p>
          <a:p>
            <a:pPr lvl="0">
              <a:spcBef>
                <a:spcPts val="0"/>
              </a:spcBef>
              <a:buNone/>
            </a:pPr>
            <a:r>
              <a:rPr lang="pt-BR"/>
              <a:t>Hoje nós vamos participar de uma dinâmica baseada em 2  temas.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DCE32C-3333-0146-A35F-BC39DCDD396B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93295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pt-BR"/>
              <a:t>Boa tarde!</a:t>
            </a:r>
          </a:p>
          <a:p>
            <a:pPr lvl="0">
              <a:spcBef>
                <a:spcPts val="0"/>
              </a:spcBef>
              <a:buNone/>
            </a:pPr>
            <a:r>
              <a:rPr lang="pt-BR"/>
              <a:t>Hoje nós vamos participar de uma dinâmica baseada em 2  temas.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DCE32C-3333-0146-A35F-BC39DCDD396B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6903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pt-BR"/>
              <a:t>Boa tarde!</a:t>
            </a:r>
          </a:p>
          <a:p>
            <a:pPr lvl="0">
              <a:spcBef>
                <a:spcPts val="0"/>
              </a:spcBef>
              <a:buNone/>
            </a:pPr>
            <a:r>
              <a:rPr lang="pt-BR"/>
              <a:t>Hoje nós vamos participar de uma dinâmica baseada em 2  temas.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DCE32C-3333-0146-A35F-BC39DCDD396B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96802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pt-BR"/>
              <a:t>Boa tarde!</a:t>
            </a:r>
          </a:p>
          <a:p>
            <a:pPr lvl="0">
              <a:spcBef>
                <a:spcPts val="0"/>
              </a:spcBef>
              <a:buNone/>
            </a:pPr>
            <a:r>
              <a:rPr lang="pt-BR"/>
              <a:t>Hoje nós vamos participar de uma dinâmica baseada em 2  temas.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DCE32C-3333-0146-A35F-BC39DCDD396B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27156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pt-BR"/>
              <a:t>Boa tarde!</a:t>
            </a:r>
          </a:p>
          <a:p>
            <a:pPr lvl="0">
              <a:spcBef>
                <a:spcPts val="0"/>
              </a:spcBef>
              <a:buNone/>
            </a:pPr>
            <a:r>
              <a:rPr lang="pt-BR"/>
              <a:t>Hoje nós vamos participar de uma dinâmica baseada em 2  temas.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DCE32C-3333-0146-A35F-BC39DCDD396B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6359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pt-BR"/>
              <a:t>Boa tarde!</a:t>
            </a:r>
          </a:p>
          <a:p>
            <a:pPr lvl="0">
              <a:spcBef>
                <a:spcPts val="0"/>
              </a:spcBef>
              <a:buNone/>
            </a:pPr>
            <a:r>
              <a:rPr lang="pt-BR"/>
              <a:t>Hoje nós vamos participar de uma dinâmica baseada em 2  temas.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DCE32C-3333-0146-A35F-BC39DCDD396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74173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pt-BR"/>
              <a:t>Boa tarde!</a:t>
            </a:r>
          </a:p>
          <a:p>
            <a:pPr lvl="0">
              <a:spcBef>
                <a:spcPts val="0"/>
              </a:spcBef>
              <a:buNone/>
            </a:pPr>
            <a:r>
              <a:rPr lang="pt-BR"/>
              <a:t>Hoje nós vamos participar de uma dinâmica baseada em 2  temas.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DCE32C-3333-0146-A35F-BC39DCDD396B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25119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pt-BR"/>
              <a:t>Boa tarde!</a:t>
            </a:r>
          </a:p>
          <a:p>
            <a:pPr lvl="0">
              <a:spcBef>
                <a:spcPts val="0"/>
              </a:spcBef>
              <a:buNone/>
            </a:pPr>
            <a:r>
              <a:rPr lang="pt-BR"/>
              <a:t>Hoje nós vamos participar de uma dinâmica baseada em 2  temas.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DCE32C-3333-0146-A35F-BC39DCDD396B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95618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pt-BR"/>
              <a:t>Boa tarde!</a:t>
            </a:r>
          </a:p>
          <a:p>
            <a:pPr lvl="0">
              <a:spcBef>
                <a:spcPts val="0"/>
              </a:spcBef>
              <a:buNone/>
            </a:pPr>
            <a:r>
              <a:rPr lang="pt-BR"/>
              <a:t>Hoje nós vamos participar de uma dinâmica baseada em 2  temas.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DCE32C-3333-0146-A35F-BC39DCDD396B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21143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pt-BR"/>
              <a:t>Boa tarde!</a:t>
            </a:r>
          </a:p>
          <a:p>
            <a:pPr lvl="0">
              <a:spcBef>
                <a:spcPts val="0"/>
              </a:spcBef>
              <a:buNone/>
            </a:pPr>
            <a:r>
              <a:rPr lang="pt-BR"/>
              <a:t>Hoje nós vamos participar de uma dinâmica baseada em 2  temas.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DCE32C-3333-0146-A35F-BC39DCDD396B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75410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pt-BR"/>
              <a:t>Boa tarde!</a:t>
            </a:r>
          </a:p>
          <a:p>
            <a:pPr lvl="0">
              <a:spcBef>
                <a:spcPts val="0"/>
              </a:spcBef>
              <a:buNone/>
            </a:pPr>
            <a:r>
              <a:rPr lang="pt-BR"/>
              <a:t>Hoje nós vamos participar de uma dinâmica baseada em 2  temas.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DCE32C-3333-0146-A35F-BC39DCDD396B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33659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pt-BR"/>
              <a:t>Boa tarde!</a:t>
            </a:r>
          </a:p>
          <a:p>
            <a:pPr lvl="0">
              <a:spcBef>
                <a:spcPts val="0"/>
              </a:spcBef>
              <a:buNone/>
            </a:pPr>
            <a:r>
              <a:rPr lang="pt-BR"/>
              <a:t>Hoje nós vamos participar de uma dinâmica baseada em 2  temas.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DCE32C-3333-0146-A35F-BC39DCDD396B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95822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pt-BR"/>
              <a:t>Boa tarde!</a:t>
            </a:r>
          </a:p>
          <a:p>
            <a:pPr lvl="0">
              <a:spcBef>
                <a:spcPts val="0"/>
              </a:spcBef>
              <a:buNone/>
            </a:pPr>
            <a:r>
              <a:rPr lang="pt-BR"/>
              <a:t>Hoje nós vamos participar de uma dinâmica baseada em 2  temas.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DCE32C-3333-0146-A35F-BC39DCDD396B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09660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pt-BR"/>
              <a:t>Boa tarde!</a:t>
            </a:r>
          </a:p>
          <a:p>
            <a:pPr lvl="0">
              <a:spcBef>
                <a:spcPts val="0"/>
              </a:spcBef>
              <a:buNone/>
            </a:pPr>
            <a:r>
              <a:rPr lang="pt-BR"/>
              <a:t>Hoje nós vamos participar de uma dinâmica baseada em 2  temas.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DCE32C-3333-0146-A35F-BC39DCDD396B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31128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pt-BR"/>
              <a:t>Boa tarde!</a:t>
            </a:r>
          </a:p>
          <a:p>
            <a:pPr lvl="0">
              <a:spcBef>
                <a:spcPts val="0"/>
              </a:spcBef>
              <a:buNone/>
            </a:pPr>
            <a:r>
              <a:rPr lang="pt-BR"/>
              <a:t>Hoje nós vamos participar de uma dinâmica baseada em 2  temas.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DCE32C-3333-0146-A35F-BC39DCDD396B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05857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pt-BR"/>
              <a:t>Boa tarde!</a:t>
            </a:r>
          </a:p>
          <a:p>
            <a:pPr lvl="0">
              <a:spcBef>
                <a:spcPts val="0"/>
              </a:spcBef>
              <a:buNone/>
            </a:pPr>
            <a:r>
              <a:rPr lang="pt-BR"/>
              <a:t>Hoje nós vamos participar de uma dinâmica baseada em 2  temas.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DCE32C-3333-0146-A35F-BC39DCDD396B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8375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pt-BR"/>
              <a:t>Boa tarde!</a:t>
            </a:r>
          </a:p>
          <a:p>
            <a:pPr lvl="0">
              <a:spcBef>
                <a:spcPts val="0"/>
              </a:spcBef>
              <a:buNone/>
            </a:pPr>
            <a:r>
              <a:rPr lang="pt-BR"/>
              <a:t>Hoje nós vamos participar de uma dinâmica baseada em 2  temas.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DCE32C-3333-0146-A35F-BC39DCDD396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50396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pt-BR"/>
              <a:t>Boa tarde!</a:t>
            </a:r>
          </a:p>
          <a:p>
            <a:pPr lvl="0">
              <a:spcBef>
                <a:spcPts val="0"/>
              </a:spcBef>
              <a:buNone/>
            </a:pPr>
            <a:r>
              <a:rPr lang="pt-BR"/>
              <a:t>Hoje nós vamos participar de uma dinâmica baseada em 2  temas.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DCE32C-3333-0146-A35F-BC39DCDD396B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8375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pt-BR"/>
              <a:t>Boa tarde!</a:t>
            </a:r>
          </a:p>
          <a:p>
            <a:pPr lvl="0">
              <a:spcBef>
                <a:spcPts val="0"/>
              </a:spcBef>
              <a:buNone/>
            </a:pPr>
            <a:r>
              <a:rPr lang="pt-BR"/>
              <a:t>Hoje nós vamos participar de uma dinâmica baseada em 2  temas.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DCE32C-3333-0146-A35F-BC39DCDD396B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443328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pt-BR"/>
              <a:t>Boa tarde!</a:t>
            </a:r>
          </a:p>
          <a:p>
            <a:pPr lvl="0">
              <a:spcBef>
                <a:spcPts val="0"/>
              </a:spcBef>
              <a:buNone/>
            </a:pPr>
            <a:r>
              <a:rPr lang="pt-BR"/>
              <a:t>Hoje nós vamos participar de uma dinâmica baseada em 2  temas.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DCE32C-3333-0146-A35F-BC39DCDD396B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6070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pt-BR"/>
              <a:t>Boa tarde!</a:t>
            </a:r>
          </a:p>
          <a:p>
            <a:pPr lvl="0">
              <a:spcBef>
                <a:spcPts val="0"/>
              </a:spcBef>
              <a:buNone/>
            </a:pPr>
            <a:r>
              <a:rPr lang="pt-BR"/>
              <a:t>Hoje nós vamos participar de uma dinâmica baseada em 2  temas.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DCE32C-3333-0146-A35F-BC39DCDD396B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08679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pt-BR"/>
              <a:t>Boa tarde!</a:t>
            </a:r>
          </a:p>
          <a:p>
            <a:pPr lvl="0">
              <a:spcBef>
                <a:spcPts val="0"/>
              </a:spcBef>
              <a:buNone/>
            </a:pPr>
            <a:r>
              <a:rPr lang="pt-BR"/>
              <a:t>Hoje nós vamos participar de uma dinâmica baseada em 2  temas.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DCE32C-3333-0146-A35F-BC39DCDD396B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246206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42653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pt-BR"/>
              <a:t>Boa tarde!</a:t>
            </a:r>
          </a:p>
          <a:p>
            <a:pPr lvl="0">
              <a:spcBef>
                <a:spcPts val="0"/>
              </a:spcBef>
              <a:buNone/>
            </a:pPr>
            <a:r>
              <a:rPr lang="pt-BR"/>
              <a:t>Hoje nós vamos participar de uma dinâmica baseada em 2  temas.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DCE32C-3333-0146-A35F-BC39DCDD396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6309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pt-BR"/>
              <a:t>Boa tarde!</a:t>
            </a:r>
          </a:p>
          <a:p>
            <a:pPr lvl="0">
              <a:spcBef>
                <a:spcPts val="0"/>
              </a:spcBef>
              <a:buNone/>
            </a:pPr>
            <a:r>
              <a:rPr lang="pt-BR"/>
              <a:t>Hoje nós vamos participar de uma dinâmica baseada em 2  temas.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DCE32C-3333-0146-A35F-BC39DCDD396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2133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pt-BR"/>
              <a:t>Boa tarde!</a:t>
            </a:r>
          </a:p>
          <a:p>
            <a:pPr lvl="0">
              <a:spcBef>
                <a:spcPts val="0"/>
              </a:spcBef>
              <a:buNone/>
            </a:pPr>
            <a:r>
              <a:rPr lang="pt-BR"/>
              <a:t>Hoje nós vamos participar de uma dinâmica baseada em 2  temas.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DCE32C-3333-0146-A35F-BC39DCDD396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3929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914400" y="2130429"/>
            <a:ext cx="10363200" cy="1470025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/>
          <a:lstStyle/>
          <a:p>
            <a:fld id="{354B95ED-7F7E-40C8-9123-15E22DF25971}" type="datetimeFigureOut">
              <a:rPr lang="pt-BR" smtClean="0"/>
              <a:t>21/09/2023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</p:spPr>
        <p:txBody>
          <a:bodyPr/>
          <a:lstStyle/>
          <a:p>
            <a:fld id="{CF973526-B948-4FC3-A3E9-C3059ABF8362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194071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4"/>
            <a:ext cx="9144000" cy="2387600"/>
          </a:xfrm>
        </p:spPr>
        <p:txBody>
          <a:bodyPr anchor="b"/>
          <a:lstStyle>
            <a:lvl1pPr algn="ctr">
              <a:defRPr sz="5998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9"/>
            <a:ext cx="9144000" cy="1655762"/>
          </a:xfrm>
        </p:spPr>
        <p:txBody>
          <a:bodyPr/>
          <a:lstStyle>
            <a:lvl1pPr marL="0" indent="0" algn="ctr">
              <a:buNone/>
              <a:defRPr sz="2399"/>
            </a:lvl1pPr>
            <a:lvl2pPr marL="457051" indent="0" algn="ctr">
              <a:buNone/>
              <a:defRPr sz="1999"/>
            </a:lvl2pPr>
            <a:lvl3pPr marL="914103" indent="0" algn="ctr">
              <a:buNone/>
              <a:defRPr sz="1799"/>
            </a:lvl3pPr>
            <a:lvl4pPr marL="1371154" indent="0" algn="ctr">
              <a:buNone/>
              <a:defRPr sz="1599"/>
            </a:lvl4pPr>
            <a:lvl5pPr marL="1828206" indent="0" algn="ctr">
              <a:buNone/>
              <a:defRPr sz="1599"/>
            </a:lvl5pPr>
            <a:lvl6pPr marL="2285257" indent="0" algn="ctr">
              <a:buNone/>
              <a:defRPr sz="1599"/>
            </a:lvl6pPr>
            <a:lvl7pPr marL="2742308" indent="0" algn="ctr">
              <a:buNone/>
              <a:defRPr sz="1599"/>
            </a:lvl7pPr>
            <a:lvl8pPr marL="3199360" indent="0" algn="ctr">
              <a:buNone/>
              <a:defRPr sz="1599"/>
            </a:lvl8pPr>
            <a:lvl9pPr marL="3656411" indent="0" algn="ctr">
              <a:buNone/>
              <a:defRPr sz="1599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4C6B1E-A4B4-41C3-B48A-C45C13CD585D}" type="datetimeFigureOut">
              <a:rPr lang="pt-BR" smtClean="0"/>
              <a:t>21/09/2023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9F6C4-BDFC-4C01-8EFE-3F5D661BAC7E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854604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chemeClr val="accent6">
            <a:lumMod val="10000"/>
          </a:schemeClr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016433" y="2960551"/>
            <a:ext cx="7261200" cy="240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 algn="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8277500" y="5619451"/>
            <a:ext cx="3000000" cy="137600"/>
          </a:xfrm>
          <a:prstGeom prst="rect">
            <a:avLst/>
          </a:prstGeom>
          <a:solidFill>
            <a:srgbClr val="FF339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</p:spTree>
    <p:extLst>
      <p:ext uri="{BB962C8B-B14F-4D97-AF65-F5344CB8AC3E}">
        <p14:creationId xmlns:p14="http://schemas.microsoft.com/office/powerpoint/2010/main" val="40035360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2"/>
            <a:ext cx="12192000" cy="6864351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0475" t="-31201" b="-62954"/>
          <a:stretch/>
        </p:blipFill>
        <p:spPr>
          <a:xfrm>
            <a:off x="11176001" y="279400"/>
            <a:ext cx="711199" cy="304799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4C6B1E-A4B4-41C3-B48A-C45C13CD585D}" type="datetimeFigureOut">
              <a:rPr lang="pt-BR" smtClean="0"/>
              <a:t>21/09/2023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39F6C4-BDFC-4C01-8EFE-3F5D661BAC7E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077810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205087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99E2FC07-A5E7-004D-AF47-CA34106B58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01599" y="-26516"/>
            <a:ext cx="12180721" cy="6851656"/>
          </a:xfrm>
          <a:prstGeom prst="rect">
            <a:avLst/>
          </a:prstGeom>
        </p:spPr>
      </p:pic>
      <p:pic>
        <p:nvPicPr>
          <p:cNvPr id="7" name="Imagem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59389" y="2824563"/>
            <a:ext cx="4273221" cy="114949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3435EBB-3F80-A79C-CF2D-3043A7FD62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08220" y="4255916"/>
            <a:ext cx="6375558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BR" altLang="pt-BR" sz="2800" b="1" cap="all">
                <a:solidFill>
                  <a:srgbClr val="FF0066"/>
                </a:solidFill>
                <a:latin typeface="Gotham HTF Light"/>
                <a:cs typeface="Gotham HTF Light"/>
              </a:rPr>
              <a:t>DOMAIN DRIVEN DESIGN</a:t>
            </a:r>
          </a:p>
        </p:txBody>
      </p:sp>
    </p:spTree>
    <p:extLst>
      <p:ext uri="{BB962C8B-B14F-4D97-AF65-F5344CB8AC3E}">
        <p14:creationId xmlns:p14="http://schemas.microsoft.com/office/powerpoint/2010/main" val="2497679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4">
            <a:extLst>
              <a:ext uri="{FF2B5EF4-FFF2-40B4-BE49-F238E27FC236}">
                <a16:creationId xmlns:a16="http://schemas.microsoft.com/office/drawing/2014/main" id="{7A4381FD-410B-0147-AA12-C8AB8CA702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116"/>
            <a:ext cx="12188238" cy="6855884"/>
          </a:xfrm>
          <a:prstGeom prst="rect">
            <a:avLst/>
          </a:prstGeom>
        </p:spPr>
      </p:pic>
      <p:sp>
        <p:nvSpPr>
          <p:cNvPr id="6" name="Com a taxa de rotatividade atual (churn rate), 75% das empresas do S&amp;P 500 serão substituídas por novas até 2027.">
            <a:extLst>
              <a:ext uri="{FF2B5EF4-FFF2-40B4-BE49-F238E27FC236}">
                <a16:creationId xmlns:a16="http://schemas.microsoft.com/office/drawing/2014/main" id="{77C556EA-BEC3-364C-808E-860B702EDC68}"/>
              </a:ext>
            </a:extLst>
          </p:cNvPr>
          <p:cNvSpPr/>
          <p:nvPr/>
        </p:nvSpPr>
        <p:spPr>
          <a:xfrm>
            <a:off x="2314203" y="68294"/>
            <a:ext cx="7697062" cy="759778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1415" tIns="71415" rIns="71415" bIns="71415" anchor="ctr">
            <a:spAutoFit/>
          </a:bodyPr>
          <a:lstStyle>
            <a:defPPr>
              <a:defRPr lang="en-US"/>
            </a:defPPr>
            <a:lvl1pPr marL="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4000" b="1" dirty="0">
                <a:solidFill>
                  <a:srgbClr val="FF0066"/>
                </a:solidFill>
                <a:latin typeface="+mn-lt"/>
                <a:ea typeface="Gotham HTF Black" charset="0"/>
                <a:cs typeface="Gotham HTF Black" charset="0"/>
              </a:rPr>
              <a:t>CONTEÚDO ESTÁTICO </a:t>
            </a:r>
            <a:r>
              <a:rPr lang="pt-BR" sz="4000" b="1" dirty="0" err="1">
                <a:solidFill>
                  <a:srgbClr val="FF0066"/>
                </a:solidFill>
                <a:latin typeface="+mn-lt"/>
                <a:ea typeface="Gotham HTF Black" charset="0"/>
                <a:cs typeface="Gotham HTF Black" charset="0"/>
              </a:rPr>
              <a:t>vs</a:t>
            </a:r>
            <a:r>
              <a:rPr lang="pt-BR" sz="4000" b="1" dirty="0">
                <a:solidFill>
                  <a:srgbClr val="FF0066"/>
                </a:solidFill>
                <a:latin typeface="+mn-lt"/>
                <a:ea typeface="Gotham HTF Black" charset="0"/>
                <a:cs typeface="Gotham HTF Black" charset="0"/>
              </a:rPr>
              <a:t> DINÂMICO</a:t>
            </a:r>
          </a:p>
        </p:txBody>
      </p:sp>
      <p:pic>
        <p:nvPicPr>
          <p:cNvPr id="8" name="Imagem 7" descr="Diagrama&#10;&#10;Descrição gerada automaticamente">
            <a:extLst>
              <a:ext uri="{FF2B5EF4-FFF2-40B4-BE49-F238E27FC236}">
                <a16:creationId xmlns:a16="http://schemas.microsoft.com/office/drawing/2014/main" id="{889DA56F-7E62-9671-3CD2-56D2DE54EA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6697" y="885315"/>
            <a:ext cx="8434844" cy="5904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391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4">
            <a:extLst>
              <a:ext uri="{FF2B5EF4-FFF2-40B4-BE49-F238E27FC236}">
                <a16:creationId xmlns:a16="http://schemas.microsoft.com/office/drawing/2014/main" id="{7A4381FD-410B-0147-AA12-C8AB8CA702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116"/>
            <a:ext cx="12188238" cy="6855884"/>
          </a:xfrm>
          <a:prstGeom prst="rect">
            <a:avLst/>
          </a:prstGeom>
        </p:spPr>
      </p:pic>
      <p:sp>
        <p:nvSpPr>
          <p:cNvPr id="6" name="Com a taxa de rotatividade atual (churn rate), 75% das empresas do S&amp;P 500 serão substituídas por novas até 2027.">
            <a:extLst>
              <a:ext uri="{FF2B5EF4-FFF2-40B4-BE49-F238E27FC236}">
                <a16:creationId xmlns:a16="http://schemas.microsoft.com/office/drawing/2014/main" id="{77C556EA-BEC3-364C-808E-860B702EDC68}"/>
              </a:ext>
            </a:extLst>
          </p:cNvPr>
          <p:cNvSpPr/>
          <p:nvPr/>
        </p:nvSpPr>
        <p:spPr>
          <a:xfrm>
            <a:off x="2314203" y="68294"/>
            <a:ext cx="7697062" cy="759778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1415" tIns="71415" rIns="71415" bIns="71415" anchor="ctr">
            <a:spAutoFit/>
          </a:bodyPr>
          <a:lstStyle>
            <a:defPPr>
              <a:defRPr lang="en-US"/>
            </a:defPPr>
            <a:lvl1pPr marL="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4000" b="1" dirty="0">
                <a:solidFill>
                  <a:srgbClr val="FF0066"/>
                </a:solidFill>
                <a:latin typeface="+mn-lt"/>
                <a:ea typeface="Gotham HTF Black" charset="0"/>
                <a:cs typeface="Gotham HTF Black" charset="0"/>
              </a:rPr>
              <a:t>RESTFUL WEB SERVICES</a:t>
            </a:r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EF608DE1-9A5A-3965-B50E-1B92EB8B69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3263" y="870774"/>
            <a:ext cx="10775562" cy="13839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21882" tIns="60941" rIns="121882" bIns="60941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07000"/>
              </a:lnSpc>
              <a:spcAft>
                <a:spcPts val="1066"/>
              </a:spcAft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Utilizam o protocolo HTTP como base</a:t>
            </a:r>
          </a:p>
          <a:p>
            <a:pPr marL="457200" indent="-457200">
              <a:lnSpc>
                <a:spcPct val="107000"/>
              </a:lnSpc>
              <a:spcAft>
                <a:spcPts val="1066"/>
              </a:spcAft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Independente de linguagem</a:t>
            </a:r>
          </a:p>
          <a:p>
            <a:pPr marL="457200" indent="-457200">
              <a:lnSpc>
                <a:spcPct val="107000"/>
              </a:lnSpc>
              <a:spcAft>
                <a:spcPts val="1066"/>
              </a:spcAft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Padrão:</a:t>
            </a:r>
          </a:p>
          <a:p>
            <a:pPr marL="1066693" lvl="1" indent="-457200">
              <a:lnSpc>
                <a:spcPct val="107000"/>
              </a:lnSpc>
              <a:spcAft>
                <a:spcPts val="1066"/>
              </a:spcAft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GET: Busca</a:t>
            </a:r>
          </a:p>
          <a:p>
            <a:pPr marL="1066693" lvl="1" indent="-457200">
              <a:lnSpc>
                <a:spcPct val="107000"/>
              </a:lnSpc>
              <a:spcAft>
                <a:spcPts val="1066"/>
              </a:spcAft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POST: Criação</a:t>
            </a:r>
          </a:p>
          <a:p>
            <a:pPr marL="1066693" lvl="1" indent="-457200">
              <a:lnSpc>
                <a:spcPct val="107000"/>
              </a:lnSpc>
              <a:spcAft>
                <a:spcPts val="1066"/>
              </a:spcAft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PUT: Atualização</a:t>
            </a:r>
          </a:p>
          <a:p>
            <a:pPr marL="1066693" lvl="1" indent="-457200">
              <a:lnSpc>
                <a:spcPct val="107000"/>
              </a:lnSpc>
              <a:spcAft>
                <a:spcPts val="1066"/>
              </a:spcAft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Patch: atualização de parte do recurso</a:t>
            </a:r>
          </a:p>
          <a:p>
            <a:pPr marL="1066693" lvl="1" indent="-457200">
              <a:lnSpc>
                <a:spcPct val="107000"/>
              </a:lnSpc>
              <a:spcAft>
                <a:spcPts val="1066"/>
              </a:spcAft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DELETE: Exclusão</a:t>
            </a:r>
          </a:p>
          <a:p>
            <a:pPr marL="457200" indent="-457200">
              <a:lnSpc>
                <a:spcPct val="107000"/>
              </a:lnSpc>
              <a:spcAft>
                <a:spcPts val="1066"/>
              </a:spcAft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Normalmente, trafegam dados utilizando JSON</a:t>
            </a:r>
          </a:p>
          <a:p>
            <a:pPr marL="457200" indent="-457200">
              <a:lnSpc>
                <a:spcPct val="107000"/>
              </a:lnSpc>
              <a:spcAft>
                <a:spcPts val="1066"/>
              </a:spcAft>
              <a:buFont typeface="Arial" panose="020B0604020202020204" pitchFamily="34" charset="0"/>
              <a:buChar char="•"/>
            </a:pPr>
            <a:endParaRPr lang="pt-BR" sz="32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2456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4">
            <a:extLst>
              <a:ext uri="{FF2B5EF4-FFF2-40B4-BE49-F238E27FC236}">
                <a16:creationId xmlns:a16="http://schemas.microsoft.com/office/drawing/2014/main" id="{7A4381FD-410B-0147-AA12-C8AB8CA702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116"/>
            <a:ext cx="12188238" cy="6855884"/>
          </a:xfrm>
          <a:prstGeom prst="rect">
            <a:avLst/>
          </a:prstGeom>
        </p:spPr>
      </p:pic>
      <p:sp>
        <p:nvSpPr>
          <p:cNvPr id="6" name="Com a taxa de rotatividade atual (churn rate), 75% das empresas do S&amp;P 500 serão substituídas por novas até 2027.">
            <a:extLst>
              <a:ext uri="{FF2B5EF4-FFF2-40B4-BE49-F238E27FC236}">
                <a16:creationId xmlns:a16="http://schemas.microsoft.com/office/drawing/2014/main" id="{77C556EA-BEC3-364C-808E-860B702EDC68}"/>
              </a:ext>
            </a:extLst>
          </p:cNvPr>
          <p:cNvSpPr/>
          <p:nvPr/>
        </p:nvSpPr>
        <p:spPr>
          <a:xfrm>
            <a:off x="2314203" y="68294"/>
            <a:ext cx="7697062" cy="759778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1415" tIns="71415" rIns="71415" bIns="71415" anchor="ctr">
            <a:spAutoFit/>
          </a:bodyPr>
          <a:lstStyle>
            <a:defPPr>
              <a:defRPr lang="en-US"/>
            </a:defPPr>
            <a:lvl1pPr marL="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4000" b="1" dirty="0">
                <a:solidFill>
                  <a:srgbClr val="FF0066"/>
                </a:solidFill>
                <a:latin typeface="+mn-lt"/>
                <a:ea typeface="Gotham HTF Black" charset="0"/>
                <a:cs typeface="Gotham HTF Black" charset="0"/>
              </a:rPr>
              <a:t>RESTFUL WEB SERVICES</a:t>
            </a:r>
          </a:p>
        </p:txBody>
      </p:sp>
      <p:pic>
        <p:nvPicPr>
          <p:cNvPr id="4" name="Gráfico 3">
            <a:extLst>
              <a:ext uri="{FF2B5EF4-FFF2-40B4-BE49-F238E27FC236}">
                <a16:creationId xmlns:a16="http://schemas.microsoft.com/office/drawing/2014/main" id="{60AB0882-AF05-03B1-0D81-C2ED98C225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1608" y="1480351"/>
            <a:ext cx="10705022" cy="3897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770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4">
            <a:extLst>
              <a:ext uri="{FF2B5EF4-FFF2-40B4-BE49-F238E27FC236}">
                <a16:creationId xmlns:a16="http://schemas.microsoft.com/office/drawing/2014/main" id="{7A4381FD-410B-0147-AA12-C8AB8CA702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116"/>
            <a:ext cx="12188238" cy="6855884"/>
          </a:xfrm>
          <a:prstGeom prst="rect">
            <a:avLst/>
          </a:prstGeom>
        </p:spPr>
      </p:pic>
      <p:sp>
        <p:nvSpPr>
          <p:cNvPr id="6" name="Com a taxa de rotatividade atual (churn rate), 75% das empresas do S&amp;P 500 serão substituídas por novas até 2027.">
            <a:extLst>
              <a:ext uri="{FF2B5EF4-FFF2-40B4-BE49-F238E27FC236}">
                <a16:creationId xmlns:a16="http://schemas.microsoft.com/office/drawing/2014/main" id="{77C556EA-BEC3-364C-808E-860B702EDC68}"/>
              </a:ext>
            </a:extLst>
          </p:cNvPr>
          <p:cNvSpPr/>
          <p:nvPr/>
        </p:nvSpPr>
        <p:spPr>
          <a:xfrm>
            <a:off x="2314203" y="68294"/>
            <a:ext cx="7697062" cy="759778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1415" tIns="71415" rIns="71415" bIns="71415" anchor="ctr">
            <a:spAutoFit/>
          </a:bodyPr>
          <a:lstStyle>
            <a:defPPr>
              <a:defRPr lang="en-US"/>
            </a:defPPr>
            <a:lvl1pPr marL="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4000" b="1" dirty="0">
                <a:solidFill>
                  <a:srgbClr val="FF0066"/>
                </a:solidFill>
                <a:latin typeface="+mn-lt"/>
                <a:ea typeface="Gotham HTF Black" charset="0"/>
                <a:cs typeface="Gotham HTF Black" charset="0"/>
              </a:rPr>
              <a:t>RESTFUL WEB SERVICES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2F90AAE6-803E-FD47-DD33-E2DD676988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7869" y="914400"/>
            <a:ext cx="85725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709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4">
            <a:extLst>
              <a:ext uri="{FF2B5EF4-FFF2-40B4-BE49-F238E27FC236}">
                <a16:creationId xmlns:a16="http://schemas.microsoft.com/office/drawing/2014/main" id="{7A4381FD-410B-0147-AA12-C8AB8CA702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116"/>
            <a:ext cx="12188238" cy="6855884"/>
          </a:xfrm>
          <a:prstGeom prst="rect">
            <a:avLst/>
          </a:prstGeom>
        </p:spPr>
      </p:pic>
      <p:sp>
        <p:nvSpPr>
          <p:cNvPr id="6" name="Com a taxa de rotatividade atual (churn rate), 75% das empresas do S&amp;P 500 serão substituídas por novas até 2027.">
            <a:extLst>
              <a:ext uri="{FF2B5EF4-FFF2-40B4-BE49-F238E27FC236}">
                <a16:creationId xmlns:a16="http://schemas.microsoft.com/office/drawing/2014/main" id="{77C556EA-BEC3-364C-808E-860B702EDC68}"/>
              </a:ext>
            </a:extLst>
          </p:cNvPr>
          <p:cNvSpPr/>
          <p:nvPr/>
        </p:nvSpPr>
        <p:spPr>
          <a:xfrm>
            <a:off x="2314203" y="68294"/>
            <a:ext cx="7697062" cy="759778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1415" tIns="71415" rIns="71415" bIns="71415" anchor="ctr">
            <a:spAutoFit/>
          </a:bodyPr>
          <a:lstStyle>
            <a:defPPr>
              <a:defRPr lang="en-US"/>
            </a:defPPr>
            <a:lvl1pPr marL="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4000" b="1" dirty="0">
                <a:solidFill>
                  <a:srgbClr val="FF0066"/>
                </a:solidFill>
                <a:latin typeface="+mn-lt"/>
                <a:ea typeface="Gotham HTF Black" charset="0"/>
                <a:cs typeface="Gotham HTF Black" charset="0"/>
              </a:rPr>
              <a:t>RESTFUL WEB SERVICES</a:t>
            </a:r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B0CF42A8-6B97-1AE3-44E5-15FA74132E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3263" y="1057207"/>
            <a:ext cx="10775562" cy="13839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21882" tIns="60941" rIns="121882" bIns="60941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07000"/>
              </a:lnSpc>
              <a:spcAft>
                <a:spcPts val="1066"/>
              </a:spcAft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Boas práticas:</a:t>
            </a:r>
          </a:p>
          <a:p>
            <a:pPr marL="1066693" lvl="1" indent="-457200">
              <a:lnSpc>
                <a:spcPct val="107000"/>
              </a:lnSpc>
              <a:spcAft>
                <a:spcPts val="1066"/>
              </a:spcAft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Nome do recurso no plural</a:t>
            </a:r>
          </a:p>
          <a:p>
            <a:pPr marL="1066693" lvl="1" indent="-457200">
              <a:lnSpc>
                <a:spcPct val="107000"/>
              </a:lnSpc>
              <a:spcAft>
                <a:spcPts val="1066"/>
              </a:spcAft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 verbo deve ser suficiente para indicar a operação</a:t>
            </a:r>
          </a:p>
          <a:p>
            <a:pPr marL="457200" indent="-457200">
              <a:lnSpc>
                <a:spcPct val="107000"/>
              </a:lnSpc>
              <a:spcAft>
                <a:spcPts val="1066"/>
              </a:spcAft>
              <a:buFont typeface="Arial" panose="020B0604020202020204" pitchFamily="34" charset="0"/>
              <a:buChar char="•"/>
            </a:pPr>
            <a:endParaRPr lang="pt-BR" sz="32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1602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4">
            <a:extLst>
              <a:ext uri="{FF2B5EF4-FFF2-40B4-BE49-F238E27FC236}">
                <a16:creationId xmlns:a16="http://schemas.microsoft.com/office/drawing/2014/main" id="{7A4381FD-410B-0147-AA12-C8AB8CA702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116"/>
            <a:ext cx="12188238" cy="6855884"/>
          </a:xfrm>
          <a:prstGeom prst="rect">
            <a:avLst/>
          </a:prstGeom>
        </p:spPr>
      </p:pic>
      <p:sp>
        <p:nvSpPr>
          <p:cNvPr id="6" name="Com a taxa de rotatividade atual (churn rate), 75% das empresas do S&amp;P 500 serão substituídas por novas até 2027.">
            <a:extLst>
              <a:ext uri="{FF2B5EF4-FFF2-40B4-BE49-F238E27FC236}">
                <a16:creationId xmlns:a16="http://schemas.microsoft.com/office/drawing/2014/main" id="{77C556EA-BEC3-364C-808E-860B702EDC68}"/>
              </a:ext>
            </a:extLst>
          </p:cNvPr>
          <p:cNvSpPr/>
          <p:nvPr/>
        </p:nvSpPr>
        <p:spPr>
          <a:xfrm>
            <a:off x="2314203" y="68294"/>
            <a:ext cx="7697062" cy="759778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1415" tIns="71415" rIns="71415" bIns="71415" anchor="ctr">
            <a:spAutoFit/>
          </a:bodyPr>
          <a:lstStyle>
            <a:defPPr>
              <a:defRPr lang="en-US"/>
            </a:defPPr>
            <a:lvl1pPr marL="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4000" b="1" dirty="0">
                <a:solidFill>
                  <a:srgbClr val="FF0066"/>
                </a:solidFill>
                <a:latin typeface="+mn-lt"/>
                <a:ea typeface="Gotham HTF Black" charset="0"/>
                <a:cs typeface="Gotham HTF Black" charset="0"/>
              </a:rPr>
              <a:t>RESTFUL WEB SERVICES</a:t>
            </a:r>
          </a:p>
        </p:txBody>
      </p:sp>
      <p:pic>
        <p:nvPicPr>
          <p:cNvPr id="4" name="Imagem 3" descr="Interface gráfica do usuário, Texto, Aplicativo, Email&#10;&#10;Descrição gerada automaticamente">
            <a:extLst>
              <a:ext uri="{FF2B5EF4-FFF2-40B4-BE49-F238E27FC236}">
                <a16:creationId xmlns:a16="http://schemas.microsoft.com/office/drawing/2014/main" id="{AE2B1BAA-4697-445F-3663-73844E1A88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158" y="1251753"/>
            <a:ext cx="9317921" cy="3811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015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4">
            <a:extLst>
              <a:ext uri="{FF2B5EF4-FFF2-40B4-BE49-F238E27FC236}">
                <a16:creationId xmlns:a16="http://schemas.microsoft.com/office/drawing/2014/main" id="{7A4381FD-410B-0147-AA12-C8AB8CA702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116"/>
            <a:ext cx="12188238" cy="6855884"/>
          </a:xfrm>
          <a:prstGeom prst="rect">
            <a:avLst/>
          </a:prstGeom>
        </p:spPr>
      </p:pic>
      <p:sp>
        <p:nvSpPr>
          <p:cNvPr id="6" name="Com a taxa de rotatividade atual (churn rate), 75% das empresas do S&amp;P 500 serão substituídas por novas até 2027.">
            <a:extLst>
              <a:ext uri="{FF2B5EF4-FFF2-40B4-BE49-F238E27FC236}">
                <a16:creationId xmlns:a16="http://schemas.microsoft.com/office/drawing/2014/main" id="{77C556EA-BEC3-364C-808E-860B702EDC68}"/>
              </a:ext>
            </a:extLst>
          </p:cNvPr>
          <p:cNvSpPr/>
          <p:nvPr/>
        </p:nvSpPr>
        <p:spPr>
          <a:xfrm>
            <a:off x="2314203" y="68294"/>
            <a:ext cx="7697062" cy="759778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1415" tIns="71415" rIns="71415" bIns="71415" anchor="ctr">
            <a:spAutoFit/>
          </a:bodyPr>
          <a:lstStyle>
            <a:defPPr>
              <a:defRPr lang="en-US"/>
            </a:defPPr>
            <a:lvl1pPr marL="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4000" b="1" dirty="0">
                <a:solidFill>
                  <a:srgbClr val="FF0066"/>
                </a:solidFill>
                <a:latin typeface="+mn-lt"/>
                <a:ea typeface="Gotham HTF Black" charset="0"/>
                <a:cs typeface="Gotham HTF Black" charset="0"/>
              </a:rPr>
              <a:t>RESTFUL WEB SERVICES</a:t>
            </a:r>
          </a:p>
        </p:txBody>
      </p:sp>
      <p:pic>
        <p:nvPicPr>
          <p:cNvPr id="3" name="Imagem 2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73DAE094-D67D-BCD5-54D1-C3D7A2C641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116" y="1422696"/>
            <a:ext cx="11010005" cy="358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682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4">
            <a:extLst>
              <a:ext uri="{FF2B5EF4-FFF2-40B4-BE49-F238E27FC236}">
                <a16:creationId xmlns:a16="http://schemas.microsoft.com/office/drawing/2014/main" id="{7A4381FD-410B-0147-AA12-C8AB8CA702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116"/>
            <a:ext cx="12188238" cy="6855884"/>
          </a:xfrm>
          <a:prstGeom prst="rect">
            <a:avLst/>
          </a:prstGeom>
        </p:spPr>
      </p:pic>
      <p:sp>
        <p:nvSpPr>
          <p:cNvPr id="6" name="Com a taxa de rotatividade atual (churn rate), 75% das empresas do S&amp;P 500 serão substituídas por novas até 2027.">
            <a:extLst>
              <a:ext uri="{FF2B5EF4-FFF2-40B4-BE49-F238E27FC236}">
                <a16:creationId xmlns:a16="http://schemas.microsoft.com/office/drawing/2014/main" id="{77C556EA-BEC3-364C-808E-860B702EDC68}"/>
              </a:ext>
            </a:extLst>
          </p:cNvPr>
          <p:cNvSpPr/>
          <p:nvPr/>
        </p:nvSpPr>
        <p:spPr>
          <a:xfrm>
            <a:off x="2314203" y="68294"/>
            <a:ext cx="7697062" cy="759778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1415" tIns="71415" rIns="71415" bIns="71415" anchor="ctr">
            <a:spAutoFit/>
          </a:bodyPr>
          <a:lstStyle>
            <a:defPPr>
              <a:defRPr lang="en-US"/>
            </a:defPPr>
            <a:lvl1pPr marL="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4000" b="1" dirty="0">
                <a:solidFill>
                  <a:srgbClr val="FF0066"/>
                </a:solidFill>
                <a:latin typeface="+mn-lt"/>
                <a:ea typeface="Gotham HTF Black" charset="0"/>
                <a:cs typeface="Gotham HTF Black" charset="0"/>
              </a:rPr>
              <a:t>CRIANDO NOSSA API REST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AB59670C-FFA0-8C8A-0B9F-55123E89BC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4169" y="1299280"/>
            <a:ext cx="6819900" cy="1362075"/>
          </a:xfrm>
          <a:prstGeom prst="rect">
            <a:avLst/>
          </a:prstGeom>
        </p:spPr>
      </p:pic>
      <p:sp>
        <p:nvSpPr>
          <p:cNvPr id="9" name="Rectangle 3">
            <a:extLst>
              <a:ext uri="{FF2B5EF4-FFF2-40B4-BE49-F238E27FC236}">
                <a16:creationId xmlns:a16="http://schemas.microsoft.com/office/drawing/2014/main" id="{2BB548E7-6DD1-CE08-0F54-30CAA13708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7157" y="3727162"/>
            <a:ext cx="10775562" cy="13839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21882" tIns="60941" rIns="121882" bIns="60941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07000"/>
              </a:lnSpc>
              <a:spcAft>
                <a:spcPts val="1066"/>
              </a:spcAft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File -&gt; New -&gt; Dynamic Web Project</a:t>
            </a:r>
          </a:p>
          <a:p>
            <a:pPr marL="457200" indent="-457200">
              <a:lnSpc>
                <a:spcPct val="107000"/>
              </a:lnSpc>
              <a:spcAft>
                <a:spcPts val="1066"/>
              </a:spcAft>
              <a:buFont typeface="Arial" panose="020B0604020202020204" pitchFamily="34" charset="0"/>
              <a:buChar char="•"/>
            </a:pPr>
            <a:endParaRPr lang="pt-BR" sz="32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5037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4">
            <a:extLst>
              <a:ext uri="{FF2B5EF4-FFF2-40B4-BE49-F238E27FC236}">
                <a16:creationId xmlns:a16="http://schemas.microsoft.com/office/drawing/2014/main" id="{7A4381FD-410B-0147-AA12-C8AB8CA702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116"/>
            <a:ext cx="12188238" cy="6855884"/>
          </a:xfrm>
          <a:prstGeom prst="rect">
            <a:avLst/>
          </a:prstGeom>
        </p:spPr>
      </p:pic>
      <p:sp>
        <p:nvSpPr>
          <p:cNvPr id="6" name="Com a taxa de rotatividade atual (churn rate), 75% das empresas do S&amp;P 500 serão substituídas por novas até 2027.">
            <a:extLst>
              <a:ext uri="{FF2B5EF4-FFF2-40B4-BE49-F238E27FC236}">
                <a16:creationId xmlns:a16="http://schemas.microsoft.com/office/drawing/2014/main" id="{77C556EA-BEC3-364C-808E-860B702EDC68}"/>
              </a:ext>
            </a:extLst>
          </p:cNvPr>
          <p:cNvSpPr/>
          <p:nvPr/>
        </p:nvSpPr>
        <p:spPr>
          <a:xfrm>
            <a:off x="2314203" y="68294"/>
            <a:ext cx="7697062" cy="759778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1415" tIns="71415" rIns="71415" bIns="71415" anchor="ctr">
            <a:spAutoFit/>
          </a:bodyPr>
          <a:lstStyle>
            <a:defPPr>
              <a:defRPr lang="en-US"/>
            </a:defPPr>
            <a:lvl1pPr marL="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4000" b="1" dirty="0">
                <a:solidFill>
                  <a:srgbClr val="FF0066"/>
                </a:solidFill>
                <a:latin typeface="+mn-lt"/>
                <a:ea typeface="Gotham HTF Black" charset="0"/>
                <a:cs typeface="Gotham HTF Black" charset="0"/>
              </a:rPr>
              <a:t>CRIANDO NOSSA API REST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50769BD8-5B5F-D1BE-0208-0E6C10D629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040" y="828072"/>
            <a:ext cx="5469787" cy="594354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E8B6239-2A20-8781-FE86-3C10399201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4119" y="828072"/>
            <a:ext cx="5845841" cy="13839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21882" tIns="60941" rIns="121882" bIns="60941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07000"/>
              </a:lnSpc>
              <a:spcAft>
                <a:spcPts val="1066"/>
              </a:spcAft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Dar nome ao projeto</a:t>
            </a:r>
          </a:p>
          <a:p>
            <a:pPr marL="457200" indent="-457200">
              <a:lnSpc>
                <a:spcPct val="107000"/>
              </a:lnSpc>
              <a:spcAft>
                <a:spcPts val="1066"/>
              </a:spcAft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Selecionar “New </a:t>
            </a:r>
            <a:r>
              <a:rPr lang="pt-BR" sz="32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Runtime</a:t>
            </a:r>
            <a:r>
              <a:rPr lang="pt-BR" sz="32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”</a:t>
            </a:r>
          </a:p>
          <a:p>
            <a:pPr marL="457200" indent="-457200">
              <a:lnSpc>
                <a:spcPct val="107000"/>
              </a:lnSpc>
              <a:spcAft>
                <a:spcPts val="1066"/>
              </a:spcAft>
              <a:buFont typeface="Arial" panose="020B0604020202020204" pitchFamily="34" charset="0"/>
              <a:buChar char="•"/>
            </a:pPr>
            <a:endParaRPr lang="pt-BR" sz="32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1308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4">
            <a:extLst>
              <a:ext uri="{FF2B5EF4-FFF2-40B4-BE49-F238E27FC236}">
                <a16:creationId xmlns:a16="http://schemas.microsoft.com/office/drawing/2014/main" id="{7A4381FD-410B-0147-AA12-C8AB8CA702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116"/>
            <a:ext cx="12188238" cy="6855884"/>
          </a:xfrm>
          <a:prstGeom prst="rect">
            <a:avLst/>
          </a:prstGeom>
        </p:spPr>
      </p:pic>
      <p:sp>
        <p:nvSpPr>
          <p:cNvPr id="6" name="Com a taxa de rotatividade atual (churn rate), 75% das empresas do S&amp;P 500 serão substituídas por novas até 2027.">
            <a:extLst>
              <a:ext uri="{FF2B5EF4-FFF2-40B4-BE49-F238E27FC236}">
                <a16:creationId xmlns:a16="http://schemas.microsoft.com/office/drawing/2014/main" id="{77C556EA-BEC3-364C-808E-860B702EDC68}"/>
              </a:ext>
            </a:extLst>
          </p:cNvPr>
          <p:cNvSpPr/>
          <p:nvPr/>
        </p:nvSpPr>
        <p:spPr>
          <a:xfrm>
            <a:off x="2314203" y="68294"/>
            <a:ext cx="7697062" cy="759778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1415" tIns="71415" rIns="71415" bIns="71415" anchor="ctr">
            <a:spAutoFit/>
          </a:bodyPr>
          <a:lstStyle>
            <a:defPPr>
              <a:defRPr lang="en-US"/>
            </a:defPPr>
            <a:lvl1pPr marL="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4000" b="1" dirty="0">
                <a:solidFill>
                  <a:srgbClr val="FF0066"/>
                </a:solidFill>
                <a:latin typeface="+mn-lt"/>
                <a:ea typeface="Gotham HTF Black" charset="0"/>
                <a:cs typeface="Gotham HTF Black" charset="0"/>
              </a:rPr>
              <a:t>CRIANDO NOSSA API REST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E8B6239-2A20-8781-FE86-3C10399201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4119" y="828072"/>
            <a:ext cx="5845841" cy="13839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21882" tIns="60941" rIns="121882" bIns="60941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07000"/>
              </a:lnSpc>
              <a:spcAft>
                <a:spcPts val="1066"/>
              </a:spcAft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Selecionar uma versão do </a:t>
            </a:r>
            <a:r>
              <a:rPr lang="pt-BR" sz="32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WildFly</a:t>
            </a:r>
            <a:r>
              <a:rPr lang="pt-BR" sz="32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(Servidor de aplicação </a:t>
            </a:r>
            <a:r>
              <a:rPr lang="pt-BR" sz="32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java</a:t>
            </a:r>
            <a:r>
              <a:rPr lang="pt-BR" sz="32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pPr marL="457200" indent="-457200">
              <a:lnSpc>
                <a:spcPct val="107000"/>
              </a:lnSpc>
              <a:spcAft>
                <a:spcPts val="1066"/>
              </a:spcAft>
              <a:buFont typeface="Arial" panose="020B0604020202020204" pitchFamily="34" charset="0"/>
              <a:buChar char="•"/>
            </a:pPr>
            <a:endParaRPr lang="pt-BR" sz="32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8331F7A-DB9B-FF5D-D14F-EDCAE763E7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071" y="1015407"/>
            <a:ext cx="5673187" cy="4827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042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m a taxa de rotatividade atual (churn rate), 75% das empresas do S&amp;P 500 serão substituídas por novas até 2027.">
            <a:extLst>
              <a:ext uri="{FF2B5EF4-FFF2-40B4-BE49-F238E27FC236}">
                <a16:creationId xmlns:a16="http://schemas.microsoft.com/office/drawing/2014/main" id="{77C556EA-BEC3-364C-808E-860B702EDC68}"/>
              </a:ext>
            </a:extLst>
          </p:cNvPr>
          <p:cNvSpPr/>
          <p:nvPr/>
        </p:nvSpPr>
        <p:spPr>
          <a:xfrm>
            <a:off x="1411550" y="2718978"/>
            <a:ext cx="9445840" cy="1252220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1415" tIns="71415" rIns="71415" bIns="71415" anchor="ctr">
            <a:spAutoFit/>
          </a:bodyPr>
          <a:lstStyle>
            <a:defPPr>
              <a:defRPr lang="en-US"/>
            </a:defPPr>
            <a:lvl1pPr marL="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7200" b="1" dirty="0" err="1">
                <a:solidFill>
                  <a:srgbClr val="FF0066"/>
                </a:solidFill>
                <a:latin typeface="+mn-lt"/>
                <a:ea typeface="Gotham HTF Black" charset="0"/>
                <a:cs typeface="Gotham HTF Black" charset="0"/>
              </a:rPr>
              <a:t>Restful</a:t>
            </a:r>
            <a:r>
              <a:rPr lang="pt-BR" sz="7200" b="1" dirty="0">
                <a:solidFill>
                  <a:srgbClr val="FF0066"/>
                </a:solidFill>
                <a:latin typeface="+mn-lt"/>
                <a:ea typeface="Gotham HTF Black" charset="0"/>
                <a:cs typeface="Gotham HTF Black" charset="0"/>
              </a:rPr>
              <a:t> Web Services</a:t>
            </a:r>
          </a:p>
        </p:txBody>
      </p:sp>
    </p:spTree>
    <p:extLst>
      <p:ext uri="{BB962C8B-B14F-4D97-AF65-F5344CB8AC3E}">
        <p14:creationId xmlns:p14="http://schemas.microsoft.com/office/powerpoint/2010/main" val="3943013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4">
            <a:extLst>
              <a:ext uri="{FF2B5EF4-FFF2-40B4-BE49-F238E27FC236}">
                <a16:creationId xmlns:a16="http://schemas.microsoft.com/office/drawing/2014/main" id="{7A4381FD-410B-0147-AA12-C8AB8CA702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116"/>
            <a:ext cx="12188238" cy="6855884"/>
          </a:xfrm>
          <a:prstGeom prst="rect">
            <a:avLst/>
          </a:prstGeom>
        </p:spPr>
      </p:pic>
      <p:sp>
        <p:nvSpPr>
          <p:cNvPr id="6" name="Com a taxa de rotatividade atual (churn rate), 75% das empresas do S&amp;P 500 serão substituídas por novas até 2027.">
            <a:extLst>
              <a:ext uri="{FF2B5EF4-FFF2-40B4-BE49-F238E27FC236}">
                <a16:creationId xmlns:a16="http://schemas.microsoft.com/office/drawing/2014/main" id="{77C556EA-BEC3-364C-808E-860B702EDC68}"/>
              </a:ext>
            </a:extLst>
          </p:cNvPr>
          <p:cNvSpPr/>
          <p:nvPr/>
        </p:nvSpPr>
        <p:spPr>
          <a:xfrm>
            <a:off x="2314203" y="68294"/>
            <a:ext cx="7697062" cy="759778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1415" tIns="71415" rIns="71415" bIns="71415" anchor="ctr">
            <a:spAutoFit/>
          </a:bodyPr>
          <a:lstStyle>
            <a:defPPr>
              <a:defRPr lang="en-US"/>
            </a:defPPr>
            <a:lvl1pPr marL="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4000" b="1" dirty="0">
                <a:solidFill>
                  <a:srgbClr val="FF0066"/>
                </a:solidFill>
                <a:latin typeface="+mn-lt"/>
                <a:ea typeface="Gotham HTF Black" charset="0"/>
                <a:cs typeface="Gotham HTF Black" charset="0"/>
              </a:rPr>
              <a:t>CRIANDO NOSSA API REST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E8B6239-2A20-8781-FE86-3C10399201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4119" y="828072"/>
            <a:ext cx="5845841" cy="13839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21882" tIns="60941" rIns="121882" bIns="60941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07000"/>
              </a:lnSpc>
              <a:spcAft>
                <a:spcPts val="1066"/>
              </a:spcAft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Selecionar “Download </a:t>
            </a:r>
            <a:r>
              <a:rPr lang="pt-BR" sz="32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and</a:t>
            </a:r>
            <a:r>
              <a:rPr lang="pt-BR" sz="32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t-BR" sz="32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install</a:t>
            </a:r>
            <a:r>
              <a:rPr lang="pt-BR" sz="32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t-BR" sz="32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runtime</a:t>
            </a:r>
            <a:r>
              <a:rPr lang="pt-BR" sz="32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”, e selecionar a versão do </a:t>
            </a:r>
            <a:r>
              <a:rPr lang="pt-BR" sz="32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wildfly</a:t>
            </a:r>
            <a:endParaRPr lang="pt-BR" sz="32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07000"/>
              </a:lnSpc>
              <a:spcAft>
                <a:spcPts val="1066"/>
              </a:spcAft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Selecionar a JRE</a:t>
            </a:r>
          </a:p>
          <a:p>
            <a:pPr marL="457200" indent="-457200">
              <a:lnSpc>
                <a:spcPct val="107000"/>
              </a:lnSpc>
              <a:spcAft>
                <a:spcPts val="1066"/>
              </a:spcAft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Clicar em </a:t>
            </a:r>
            <a:r>
              <a:rPr lang="pt-BR" sz="32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finish</a:t>
            </a:r>
            <a:endParaRPr lang="pt-BR" sz="32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07000"/>
              </a:lnSpc>
              <a:spcAft>
                <a:spcPts val="1066"/>
              </a:spcAft>
              <a:buFont typeface="Arial" panose="020B0604020202020204" pitchFamily="34" charset="0"/>
              <a:buChar char="•"/>
            </a:pPr>
            <a:endParaRPr lang="pt-BR" sz="32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87E0EBC1-676A-D2B5-61C2-0B170CAC18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564" y="894250"/>
            <a:ext cx="5752555" cy="5337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622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4">
            <a:extLst>
              <a:ext uri="{FF2B5EF4-FFF2-40B4-BE49-F238E27FC236}">
                <a16:creationId xmlns:a16="http://schemas.microsoft.com/office/drawing/2014/main" id="{7A4381FD-410B-0147-AA12-C8AB8CA702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116"/>
            <a:ext cx="12188238" cy="6855884"/>
          </a:xfrm>
          <a:prstGeom prst="rect">
            <a:avLst/>
          </a:prstGeom>
        </p:spPr>
      </p:pic>
      <p:sp>
        <p:nvSpPr>
          <p:cNvPr id="6" name="Com a taxa de rotatividade atual (churn rate), 75% das empresas do S&amp;P 500 serão substituídas por novas até 2027.">
            <a:extLst>
              <a:ext uri="{FF2B5EF4-FFF2-40B4-BE49-F238E27FC236}">
                <a16:creationId xmlns:a16="http://schemas.microsoft.com/office/drawing/2014/main" id="{77C556EA-BEC3-364C-808E-860B702EDC68}"/>
              </a:ext>
            </a:extLst>
          </p:cNvPr>
          <p:cNvSpPr/>
          <p:nvPr/>
        </p:nvSpPr>
        <p:spPr>
          <a:xfrm>
            <a:off x="2314203" y="68294"/>
            <a:ext cx="7697062" cy="759778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1415" tIns="71415" rIns="71415" bIns="71415" anchor="ctr">
            <a:spAutoFit/>
          </a:bodyPr>
          <a:lstStyle>
            <a:defPPr>
              <a:defRPr lang="en-US"/>
            </a:defPPr>
            <a:lvl1pPr marL="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4000" b="1" dirty="0">
                <a:solidFill>
                  <a:srgbClr val="FF0066"/>
                </a:solidFill>
                <a:latin typeface="+mn-lt"/>
                <a:ea typeface="Gotham HTF Black" charset="0"/>
                <a:cs typeface="Gotham HTF Black" charset="0"/>
              </a:rPr>
              <a:t>CRIANDO NOSSA API REST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E8B6239-2A20-8781-FE86-3C10399201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4119" y="828072"/>
            <a:ext cx="5845841" cy="13839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21882" tIns="60941" rIns="121882" bIns="60941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07000"/>
              </a:lnSpc>
              <a:spcAft>
                <a:spcPts val="1066"/>
              </a:spcAft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Next -&gt; Next </a:t>
            </a:r>
          </a:p>
          <a:p>
            <a:pPr marL="457200" indent="-457200">
              <a:lnSpc>
                <a:spcPct val="107000"/>
              </a:lnSpc>
              <a:spcAft>
                <a:spcPts val="1066"/>
              </a:spcAft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Selecionar a opção “</a:t>
            </a:r>
            <a:r>
              <a:rPr lang="pt-BR" sz="32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Generate</a:t>
            </a:r>
            <a:r>
              <a:rPr lang="pt-BR" sz="32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web.xml </a:t>
            </a:r>
            <a:r>
              <a:rPr lang="pt-BR" sz="32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deployment</a:t>
            </a:r>
            <a:r>
              <a:rPr lang="pt-BR" sz="32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t-BR" sz="32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descriptor</a:t>
            </a:r>
            <a:r>
              <a:rPr lang="pt-BR" sz="32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”</a:t>
            </a:r>
          </a:p>
          <a:p>
            <a:pPr marL="457200" indent="-457200">
              <a:lnSpc>
                <a:spcPct val="107000"/>
              </a:lnSpc>
              <a:spcAft>
                <a:spcPts val="1066"/>
              </a:spcAft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Clicar em </a:t>
            </a:r>
            <a:r>
              <a:rPr lang="pt-BR" sz="32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finish</a:t>
            </a:r>
            <a:endParaRPr lang="pt-BR" sz="32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07000"/>
              </a:lnSpc>
              <a:spcAft>
                <a:spcPts val="1066"/>
              </a:spcAft>
              <a:buFont typeface="Arial" panose="020B0604020202020204" pitchFamily="34" charset="0"/>
              <a:buChar char="•"/>
            </a:pPr>
            <a:endParaRPr lang="pt-BR" sz="32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90317279-08D1-F7C4-C8F1-431ED266C3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040" y="828072"/>
            <a:ext cx="5331415" cy="5830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791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4">
            <a:extLst>
              <a:ext uri="{FF2B5EF4-FFF2-40B4-BE49-F238E27FC236}">
                <a16:creationId xmlns:a16="http://schemas.microsoft.com/office/drawing/2014/main" id="{7A4381FD-410B-0147-AA12-C8AB8CA702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116"/>
            <a:ext cx="12188238" cy="6855884"/>
          </a:xfrm>
          <a:prstGeom prst="rect">
            <a:avLst/>
          </a:prstGeom>
        </p:spPr>
      </p:pic>
      <p:sp>
        <p:nvSpPr>
          <p:cNvPr id="6" name="Com a taxa de rotatividade atual (churn rate), 75% das empresas do S&amp;P 500 serão substituídas por novas até 2027.">
            <a:extLst>
              <a:ext uri="{FF2B5EF4-FFF2-40B4-BE49-F238E27FC236}">
                <a16:creationId xmlns:a16="http://schemas.microsoft.com/office/drawing/2014/main" id="{77C556EA-BEC3-364C-808E-860B702EDC68}"/>
              </a:ext>
            </a:extLst>
          </p:cNvPr>
          <p:cNvSpPr/>
          <p:nvPr/>
        </p:nvSpPr>
        <p:spPr>
          <a:xfrm>
            <a:off x="2314203" y="68294"/>
            <a:ext cx="7697062" cy="759778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1415" tIns="71415" rIns="71415" bIns="71415" anchor="ctr">
            <a:spAutoFit/>
          </a:bodyPr>
          <a:lstStyle>
            <a:defPPr>
              <a:defRPr lang="en-US"/>
            </a:defPPr>
            <a:lvl1pPr marL="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4000" b="1" dirty="0">
                <a:solidFill>
                  <a:srgbClr val="FF0066"/>
                </a:solidFill>
                <a:latin typeface="+mn-lt"/>
                <a:ea typeface="Gotham HTF Black" charset="0"/>
                <a:cs typeface="Gotham HTF Black" charset="0"/>
              </a:rPr>
              <a:t>CRIANDO NOSSA API REST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E8B6239-2A20-8781-FE86-3C10399201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740" y="4599960"/>
            <a:ext cx="9629525" cy="13839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21882" tIns="60941" rIns="121882" bIns="60941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07000"/>
              </a:lnSpc>
              <a:spcAft>
                <a:spcPts val="1066"/>
              </a:spcAft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Procurar o arquivo web.xml em </a:t>
            </a:r>
            <a:r>
              <a:rPr lang="pt-BR" sz="32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biblioteca_api</a:t>
            </a:r>
            <a:r>
              <a:rPr lang="pt-BR" sz="32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/</a:t>
            </a:r>
            <a:r>
              <a:rPr lang="pt-BR" sz="32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src</a:t>
            </a:r>
            <a:r>
              <a:rPr lang="pt-BR" sz="32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/</a:t>
            </a:r>
            <a:r>
              <a:rPr lang="pt-BR" sz="32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main</a:t>
            </a:r>
            <a:r>
              <a:rPr lang="pt-BR" sz="32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/</a:t>
            </a:r>
            <a:r>
              <a:rPr lang="pt-BR" sz="32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webapp</a:t>
            </a:r>
            <a:r>
              <a:rPr lang="pt-BR" sz="32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/WEB-INF/web.xml</a:t>
            </a:r>
          </a:p>
          <a:p>
            <a:pPr marL="457200" indent="-457200">
              <a:lnSpc>
                <a:spcPct val="107000"/>
              </a:lnSpc>
              <a:spcAft>
                <a:spcPts val="1066"/>
              </a:spcAft>
              <a:buFont typeface="Arial" panose="020B0604020202020204" pitchFamily="34" charset="0"/>
              <a:buChar char="•"/>
            </a:pPr>
            <a:endParaRPr lang="pt-BR" sz="32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330D7DF-016A-A66A-B0CE-405EF4D2B7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5136" y="894250"/>
            <a:ext cx="3314700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229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4">
            <a:extLst>
              <a:ext uri="{FF2B5EF4-FFF2-40B4-BE49-F238E27FC236}">
                <a16:creationId xmlns:a16="http://schemas.microsoft.com/office/drawing/2014/main" id="{7A4381FD-410B-0147-AA12-C8AB8CA702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116"/>
            <a:ext cx="12188238" cy="6855884"/>
          </a:xfrm>
          <a:prstGeom prst="rect">
            <a:avLst/>
          </a:prstGeom>
        </p:spPr>
      </p:pic>
      <p:sp>
        <p:nvSpPr>
          <p:cNvPr id="6" name="Com a taxa de rotatividade atual (churn rate), 75% das empresas do S&amp;P 500 serão substituídas por novas até 2027.">
            <a:extLst>
              <a:ext uri="{FF2B5EF4-FFF2-40B4-BE49-F238E27FC236}">
                <a16:creationId xmlns:a16="http://schemas.microsoft.com/office/drawing/2014/main" id="{77C556EA-BEC3-364C-808E-860B702EDC68}"/>
              </a:ext>
            </a:extLst>
          </p:cNvPr>
          <p:cNvSpPr/>
          <p:nvPr/>
        </p:nvSpPr>
        <p:spPr>
          <a:xfrm>
            <a:off x="2314203" y="68294"/>
            <a:ext cx="7697062" cy="759778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1415" tIns="71415" rIns="71415" bIns="71415" anchor="ctr">
            <a:spAutoFit/>
          </a:bodyPr>
          <a:lstStyle>
            <a:defPPr>
              <a:defRPr lang="en-US"/>
            </a:defPPr>
            <a:lvl1pPr marL="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4000" b="1" dirty="0">
                <a:solidFill>
                  <a:srgbClr val="FF0066"/>
                </a:solidFill>
                <a:latin typeface="+mn-lt"/>
                <a:ea typeface="Gotham HTF Black" charset="0"/>
                <a:cs typeface="Gotham HTF Black" charset="0"/>
              </a:rPr>
              <a:t>CRIANDO NOSSA API REST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E8B6239-2A20-8781-FE86-3C10399201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740" y="4599960"/>
            <a:ext cx="9629525" cy="13839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21882" tIns="60941" rIns="121882" bIns="60941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07000"/>
              </a:lnSpc>
              <a:spcAft>
                <a:spcPts val="1066"/>
              </a:spcAft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No arquivo web.xml, adicionar a </a:t>
            </a:r>
            <a:r>
              <a:rPr lang="pt-BR" sz="32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tag</a:t>
            </a:r>
            <a:r>
              <a:rPr lang="pt-BR" sz="32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destacada.</a:t>
            </a:r>
          </a:p>
          <a:p>
            <a:pPr marL="457200" indent="-457200">
              <a:lnSpc>
                <a:spcPct val="107000"/>
              </a:lnSpc>
              <a:spcAft>
                <a:spcPts val="1066"/>
              </a:spcAft>
              <a:buFont typeface="Arial" panose="020B0604020202020204" pitchFamily="34" charset="0"/>
              <a:buChar char="•"/>
            </a:pPr>
            <a:endParaRPr lang="pt-BR" sz="32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A467917B-C1BE-6598-9566-42275E7135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9629" y="826203"/>
            <a:ext cx="6448979" cy="3489086"/>
          </a:xfrm>
          <a:prstGeom prst="rect">
            <a:avLst/>
          </a:prstGeom>
        </p:spPr>
      </p:pic>
      <p:sp>
        <p:nvSpPr>
          <p:cNvPr id="8" name="Rectangle 3">
            <a:extLst>
              <a:ext uri="{FF2B5EF4-FFF2-40B4-BE49-F238E27FC236}">
                <a16:creationId xmlns:a16="http://schemas.microsoft.com/office/drawing/2014/main" id="{DA72C062-9F9C-65DA-8FFB-FA3D7A4ADB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05527" y="5322250"/>
            <a:ext cx="7924801" cy="13839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21882" tIns="60941" rIns="121882" bIns="60941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800" dirty="0">
                <a:solidFill>
                  <a:srgbClr val="D9E8F7"/>
                </a:solidFill>
                <a:latin typeface="Consolas" panose="020B0609020204030204" pitchFamily="49" charset="0"/>
              </a:rPr>
              <a:t> </a:t>
            </a:r>
            <a:r>
              <a:rPr lang="pt-BR" sz="18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pt-BR" sz="1800" b="1" dirty="0" err="1">
                <a:solidFill>
                  <a:srgbClr val="03A8D8"/>
                </a:solidFill>
                <a:latin typeface="Consolas" panose="020B0609020204030204" pitchFamily="49" charset="0"/>
              </a:rPr>
              <a:t>servlet</a:t>
            </a:r>
            <a:r>
              <a:rPr lang="pt-BR" sz="1800" b="1" dirty="0">
                <a:solidFill>
                  <a:srgbClr val="03A8D8"/>
                </a:solidFill>
                <a:latin typeface="Consolas" panose="020B0609020204030204" pitchFamily="49" charset="0"/>
              </a:rPr>
              <a:t>-mapping</a:t>
            </a:r>
            <a:r>
              <a:rPr lang="pt-BR" sz="1800" b="1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pt-BR" sz="1800" dirty="0">
                <a:solidFill>
                  <a:srgbClr val="D9E8F7"/>
                </a:solidFill>
                <a:latin typeface="Consolas" panose="020B0609020204030204" pitchFamily="49" charset="0"/>
              </a:rPr>
              <a:t>    </a:t>
            </a:r>
            <a:r>
              <a:rPr lang="pt-BR" sz="18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pt-BR" sz="1800" b="1" dirty="0" err="1">
                <a:solidFill>
                  <a:srgbClr val="03A8D8"/>
                </a:solidFill>
                <a:latin typeface="Consolas" panose="020B0609020204030204" pitchFamily="49" charset="0"/>
              </a:rPr>
              <a:t>servlet-name</a:t>
            </a:r>
            <a:r>
              <a:rPr lang="pt-BR" sz="1800" b="1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pt-BR" sz="1800" b="1" dirty="0" err="1">
                <a:solidFill>
                  <a:srgbClr val="D9E8F7"/>
                </a:solidFill>
                <a:latin typeface="Consolas" panose="020B0609020204030204" pitchFamily="49" charset="0"/>
              </a:rPr>
              <a:t>javax.ws.rs.core.Application</a:t>
            </a:r>
            <a:r>
              <a:rPr lang="pt-BR" sz="1800" b="1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pt-BR" sz="1800" b="1" dirty="0" err="1">
                <a:solidFill>
                  <a:srgbClr val="03A8D8"/>
                </a:solidFill>
                <a:latin typeface="Consolas" panose="020B0609020204030204" pitchFamily="49" charset="0"/>
              </a:rPr>
              <a:t>servlet-name</a:t>
            </a:r>
            <a:r>
              <a:rPr lang="pt-BR" sz="1800" b="1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pt-BR" sz="1800" dirty="0">
                <a:solidFill>
                  <a:srgbClr val="D9E8F7"/>
                </a:solidFill>
                <a:latin typeface="Consolas" panose="020B0609020204030204" pitchFamily="49" charset="0"/>
              </a:rPr>
              <a:t>    </a:t>
            </a:r>
            <a:r>
              <a:rPr lang="pt-BR" sz="18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pt-BR" sz="1800" b="1" dirty="0" err="1">
                <a:solidFill>
                  <a:srgbClr val="03A8D8"/>
                </a:solidFill>
                <a:latin typeface="Consolas" panose="020B0609020204030204" pitchFamily="49" charset="0"/>
              </a:rPr>
              <a:t>url-pattern</a:t>
            </a:r>
            <a:r>
              <a:rPr lang="pt-BR" sz="1800" b="1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pt-BR" sz="1800" b="1" dirty="0">
                <a:solidFill>
                  <a:srgbClr val="D9E8F7"/>
                </a:solidFill>
                <a:latin typeface="Consolas" panose="020B0609020204030204" pitchFamily="49" charset="0"/>
              </a:rPr>
              <a:t>/</a:t>
            </a:r>
            <a:r>
              <a:rPr lang="pt-BR" sz="1800" b="1" u="sng" dirty="0">
                <a:solidFill>
                  <a:srgbClr val="D9E8F7"/>
                </a:solidFill>
                <a:latin typeface="Consolas" panose="020B0609020204030204" pitchFamily="49" charset="0"/>
              </a:rPr>
              <a:t>api/*</a:t>
            </a:r>
            <a:r>
              <a:rPr lang="pt-BR" sz="1800" b="1" u="sng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pt-BR" sz="1800" b="1" u="sng" dirty="0" err="1">
                <a:solidFill>
                  <a:srgbClr val="03A8D8"/>
                </a:solidFill>
                <a:latin typeface="Consolas" panose="020B0609020204030204" pitchFamily="49" charset="0"/>
              </a:rPr>
              <a:t>url-pattern</a:t>
            </a:r>
            <a:r>
              <a:rPr lang="pt-BR" sz="1800" b="1" u="sng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pt-BR" sz="1800" dirty="0">
                <a:solidFill>
                  <a:srgbClr val="D9E8F7"/>
                </a:solidFill>
                <a:latin typeface="Consolas" panose="020B0609020204030204" pitchFamily="49" charset="0"/>
              </a:rPr>
              <a:t>  </a:t>
            </a:r>
            <a:r>
              <a:rPr lang="pt-BR" sz="18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pt-BR" sz="1800" b="1" dirty="0" err="1">
                <a:solidFill>
                  <a:srgbClr val="03A8D8"/>
                </a:solidFill>
                <a:latin typeface="Consolas" panose="020B0609020204030204" pitchFamily="49" charset="0"/>
              </a:rPr>
              <a:t>servlet</a:t>
            </a:r>
            <a:r>
              <a:rPr lang="pt-BR" sz="1800" b="1" dirty="0">
                <a:solidFill>
                  <a:srgbClr val="03A8D8"/>
                </a:solidFill>
                <a:latin typeface="Consolas" panose="020B0609020204030204" pitchFamily="49" charset="0"/>
              </a:rPr>
              <a:t>-mapping</a:t>
            </a:r>
            <a:r>
              <a:rPr lang="pt-BR" sz="1800" b="1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pt-BR" sz="32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9240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4">
            <a:extLst>
              <a:ext uri="{FF2B5EF4-FFF2-40B4-BE49-F238E27FC236}">
                <a16:creationId xmlns:a16="http://schemas.microsoft.com/office/drawing/2014/main" id="{7A4381FD-410B-0147-AA12-C8AB8CA702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116"/>
            <a:ext cx="12188238" cy="6855884"/>
          </a:xfrm>
          <a:prstGeom prst="rect">
            <a:avLst/>
          </a:prstGeom>
        </p:spPr>
      </p:pic>
      <p:sp>
        <p:nvSpPr>
          <p:cNvPr id="6" name="Com a taxa de rotatividade atual (churn rate), 75% das empresas do S&amp;P 500 serão substituídas por novas até 2027.">
            <a:extLst>
              <a:ext uri="{FF2B5EF4-FFF2-40B4-BE49-F238E27FC236}">
                <a16:creationId xmlns:a16="http://schemas.microsoft.com/office/drawing/2014/main" id="{77C556EA-BEC3-364C-808E-860B702EDC68}"/>
              </a:ext>
            </a:extLst>
          </p:cNvPr>
          <p:cNvSpPr/>
          <p:nvPr/>
        </p:nvSpPr>
        <p:spPr>
          <a:xfrm>
            <a:off x="2314203" y="68294"/>
            <a:ext cx="7697062" cy="759778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1415" tIns="71415" rIns="71415" bIns="71415" anchor="ctr">
            <a:spAutoFit/>
          </a:bodyPr>
          <a:lstStyle>
            <a:defPPr>
              <a:defRPr lang="en-US"/>
            </a:defPPr>
            <a:lvl1pPr marL="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4000" b="1" dirty="0">
                <a:solidFill>
                  <a:srgbClr val="FF0066"/>
                </a:solidFill>
                <a:latin typeface="+mn-lt"/>
                <a:ea typeface="Gotham HTF Black" charset="0"/>
                <a:cs typeface="Gotham HTF Black" charset="0"/>
              </a:rPr>
              <a:t>CRIANDO NOSSA API REST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E8B6239-2A20-8781-FE86-3C10399201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740" y="4599960"/>
            <a:ext cx="9629525" cy="13839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21882" tIns="60941" rIns="121882" bIns="60941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07000"/>
              </a:lnSpc>
              <a:spcAft>
                <a:spcPts val="1066"/>
              </a:spcAft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Botão direito -&gt; Build path -&gt; Adicionar o projeto da biblioteca</a:t>
            </a:r>
          </a:p>
          <a:p>
            <a:pPr marL="457200" indent="-457200">
              <a:lnSpc>
                <a:spcPct val="107000"/>
              </a:lnSpc>
              <a:spcAft>
                <a:spcPts val="1066"/>
              </a:spcAft>
              <a:buFont typeface="Arial" panose="020B0604020202020204" pitchFamily="34" charset="0"/>
              <a:buChar char="•"/>
            </a:pPr>
            <a:endParaRPr lang="pt-BR" sz="32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F264ECA-A59F-1075-9221-51D7D06368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3170" y="766603"/>
            <a:ext cx="7361897" cy="3906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841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4">
            <a:extLst>
              <a:ext uri="{FF2B5EF4-FFF2-40B4-BE49-F238E27FC236}">
                <a16:creationId xmlns:a16="http://schemas.microsoft.com/office/drawing/2014/main" id="{7A4381FD-410B-0147-AA12-C8AB8CA702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116"/>
            <a:ext cx="12188238" cy="6855884"/>
          </a:xfrm>
          <a:prstGeom prst="rect">
            <a:avLst/>
          </a:prstGeom>
        </p:spPr>
      </p:pic>
      <p:sp>
        <p:nvSpPr>
          <p:cNvPr id="6" name="Com a taxa de rotatividade atual (churn rate), 75% das empresas do S&amp;P 500 serão substituídas por novas até 2027.">
            <a:extLst>
              <a:ext uri="{FF2B5EF4-FFF2-40B4-BE49-F238E27FC236}">
                <a16:creationId xmlns:a16="http://schemas.microsoft.com/office/drawing/2014/main" id="{77C556EA-BEC3-364C-808E-860B702EDC68}"/>
              </a:ext>
            </a:extLst>
          </p:cNvPr>
          <p:cNvSpPr/>
          <p:nvPr/>
        </p:nvSpPr>
        <p:spPr>
          <a:xfrm>
            <a:off x="2314203" y="68294"/>
            <a:ext cx="7697062" cy="759778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1415" tIns="71415" rIns="71415" bIns="71415" anchor="ctr">
            <a:spAutoFit/>
          </a:bodyPr>
          <a:lstStyle>
            <a:defPPr>
              <a:defRPr lang="en-US"/>
            </a:defPPr>
            <a:lvl1pPr marL="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4000" b="1" dirty="0">
                <a:solidFill>
                  <a:srgbClr val="FF0066"/>
                </a:solidFill>
                <a:latin typeface="+mn-lt"/>
                <a:ea typeface="Gotham HTF Black" charset="0"/>
                <a:cs typeface="Gotham HTF Black" charset="0"/>
              </a:rPr>
              <a:t>CRIANDO NOSSA API REST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E8B6239-2A20-8781-FE86-3C10399201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740" y="5132621"/>
            <a:ext cx="9629525" cy="13839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21882" tIns="60941" rIns="121882" bIns="60941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07000"/>
              </a:lnSpc>
              <a:spcAft>
                <a:spcPts val="1066"/>
              </a:spcAft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Na seção Deployment Assembly, adicionar o projeto biblioteca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E0FDB41-4772-E84A-5631-1525F83C88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8446" y="765050"/>
            <a:ext cx="8502819" cy="4214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295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4">
            <a:extLst>
              <a:ext uri="{FF2B5EF4-FFF2-40B4-BE49-F238E27FC236}">
                <a16:creationId xmlns:a16="http://schemas.microsoft.com/office/drawing/2014/main" id="{7A4381FD-410B-0147-AA12-C8AB8CA702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116"/>
            <a:ext cx="12188238" cy="6855884"/>
          </a:xfrm>
          <a:prstGeom prst="rect">
            <a:avLst/>
          </a:prstGeom>
        </p:spPr>
      </p:pic>
      <p:sp>
        <p:nvSpPr>
          <p:cNvPr id="6" name="Com a taxa de rotatividade atual (churn rate), 75% das empresas do S&amp;P 500 serão substituídas por novas até 2027.">
            <a:extLst>
              <a:ext uri="{FF2B5EF4-FFF2-40B4-BE49-F238E27FC236}">
                <a16:creationId xmlns:a16="http://schemas.microsoft.com/office/drawing/2014/main" id="{77C556EA-BEC3-364C-808E-860B702EDC68}"/>
              </a:ext>
            </a:extLst>
          </p:cNvPr>
          <p:cNvSpPr/>
          <p:nvPr/>
        </p:nvSpPr>
        <p:spPr>
          <a:xfrm>
            <a:off x="2314203" y="68294"/>
            <a:ext cx="7697062" cy="759778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1415" tIns="71415" rIns="71415" bIns="71415" anchor="ctr">
            <a:spAutoFit/>
          </a:bodyPr>
          <a:lstStyle>
            <a:defPPr>
              <a:defRPr lang="en-US"/>
            </a:defPPr>
            <a:lvl1pPr marL="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4000" b="1" dirty="0">
                <a:solidFill>
                  <a:srgbClr val="FF0066"/>
                </a:solidFill>
                <a:latin typeface="+mn-lt"/>
                <a:ea typeface="Gotham HTF Black" charset="0"/>
                <a:cs typeface="Gotham HTF Black" charset="0"/>
              </a:rPr>
              <a:t>CRIANDO NOSSA API REST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E8B6239-2A20-8781-FE86-3C10399201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740" y="5132621"/>
            <a:ext cx="9629525" cy="13839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21882" tIns="60941" rIns="121882" bIns="60941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07000"/>
              </a:lnSpc>
              <a:spcAft>
                <a:spcPts val="1066"/>
              </a:spcAft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Na aba “Servers”, clicar no link para adicionar o servidor de aplicações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50AB531-037D-798D-B8AE-9B29963331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8526" y="997813"/>
            <a:ext cx="6915150" cy="361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273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4">
            <a:extLst>
              <a:ext uri="{FF2B5EF4-FFF2-40B4-BE49-F238E27FC236}">
                <a16:creationId xmlns:a16="http://schemas.microsoft.com/office/drawing/2014/main" id="{7A4381FD-410B-0147-AA12-C8AB8CA702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116"/>
            <a:ext cx="12188238" cy="6855884"/>
          </a:xfrm>
          <a:prstGeom prst="rect">
            <a:avLst/>
          </a:prstGeom>
        </p:spPr>
      </p:pic>
      <p:sp>
        <p:nvSpPr>
          <p:cNvPr id="6" name="Com a taxa de rotatividade atual (churn rate), 75% das empresas do S&amp;P 500 serão substituídas por novas até 2027.">
            <a:extLst>
              <a:ext uri="{FF2B5EF4-FFF2-40B4-BE49-F238E27FC236}">
                <a16:creationId xmlns:a16="http://schemas.microsoft.com/office/drawing/2014/main" id="{77C556EA-BEC3-364C-808E-860B702EDC68}"/>
              </a:ext>
            </a:extLst>
          </p:cNvPr>
          <p:cNvSpPr/>
          <p:nvPr/>
        </p:nvSpPr>
        <p:spPr>
          <a:xfrm>
            <a:off x="2314203" y="68294"/>
            <a:ext cx="7697062" cy="759778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1415" tIns="71415" rIns="71415" bIns="71415" anchor="ctr">
            <a:spAutoFit/>
          </a:bodyPr>
          <a:lstStyle>
            <a:defPPr>
              <a:defRPr lang="en-US"/>
            </a:defPPr>
            <a:lvl1pPr marL="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4000" b="1" dirty="0">
                <a:solidFill>
                  <a:srgbClr val="FF0066"/>
                </a:solidFill>
                <a:latin typeface="+mn-lt"/>
                <a:ea typeface="Gotham HTF Black" charset="0"/>
                <a:cs typeface="Gotham HTF Black" charset="0"/>
              </a:rPr>
              <a:t>CRIANDO NOSSA API REST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E8B6239-2A20-8781-FE86-3C10399201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740" y="5185889"/>
            <a:ext cx="9629525" cy="13839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21882" tIns="60941" rIns="121882" bIns="60941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07000"/>
              </a:lnSpc>
              <a:spcAft>
                <a:spcPts val="1066"/>
              </a:spcAft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Selecionar a versão do </a:t>
            </a:r>
            <a:r>
              <a:rPr lang="pt-BR" sz="32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wildfly</a:t>
            </a:r>
            <a:endParaRPr lang="pt-BR" sz="32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07000"/>
              </a:lnSpc>
              <a:spcAft>
                <a:spcPts val="1066"/>
              </a:spcAft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Clicar em </a:t>
            </a:r>
            <a:r>
              <a:rPr lang="pt-BR" sz="32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next</a:t>
            </a:r>
            <a:endParaRPr lang="pt-BR" sz="32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8E0CE686-0EE0-31D1-DBFC-48BB6DFF53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9945" y="783259"/>
            <a:ext cx="4734571" cy="4349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806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4">
            <a:extLst>
              <a:ext uri="{FF2B5EF4-FFF2-40B4-BE49-F238E27FC236}">
                <a16:creationId xmlns:a16="http://schemas.microsoft.com/office/drawing/2014/main" id="{7A4381FD-410B-0147-AA12-C8AB8CA702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116"/>
            <a:ext cx="12188238" cy="6855884"/>
          </a:xfrm>
          <a:prstGeom prst="rect">
            <a:avLst/>
          </a:prstGeom>
        </p:spPr>
      </p:pic>
      <p:sp>
        <p:nvSpPr>
          <p:cNvPr id="6" name="Com a taxa de rotatividade atual (churn rate), 75% das empresas do S&amp;P 500 serão substituídas por novas até 2027.">
            <a:extLst>
              <a:ext uri="{FF2B5EF4-FFF2-40B4-BE49-F238E27FC236}">
                <a16:creationId xmlns:a16="http://schemas.microsoft.com/office/drawing/2014/main" id="{77C556EA-BEC3-364C-808E-860B702EDC68}"/>
              </a:ext>
            </a:extLst>
          </p:cNvPr>
          <p:cNvSpPr/>
          <p:nvPr/>
        </p:nvSpPr>
        <p:spPr>
          <a:xfrm>
            <a:off x="2314203" y="68294"/>
            <a:ext cx="7697062" cy="759778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1415" tIns="71415" rIns="71415" bIns="71415" anchor="ctr">
            <a:spAutoFit/>
          </a:bodyPr>
          <a:lstStyle>
            <a:defPPr>
              <a:defRPr lang="en-US"/>
            </a:defPPr>
            <a:lvl1pPr marL="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4000" b="1" dirty="0">
                <a:solidFill>
                  <a:srgbClr val="FF0066"/>
                </a:solidFill>
                <a:latin typeface="+mn-lt"/>
                <a:ea typeface="Gotham HTF Black" charset="0"/>
                <a:cs typeface="Gotham HTF Black" charset="0"/>
              </a:rPr>
              <a:t>CRIANDO NOSSA API REST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E8B6239-2A20-8781-FE86-3C10399201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740" y="5638648"/>
            <a:ext cx="9629525" cy="13839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21882" tIns="60941" rIns="121882" bIns="60941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07000"/>
              </a:lnSpc>
              <a:spcAft>
                <a:spcPts val="1066"/>
              </a:spcAft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Selecionar a </a:t>
            </a:r>
            <a:r>
              <a:rPr lang="pt-BR" sz="32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runtime</a:t>
            </a:r>
            <a:r>
              <a:rPr lang="pt-BR" sz="32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criada</a:t>
            </a:r>
          </a:p>
          <a:p>
            <a:pPr marL="457200" indent="-457200">
              <a:lnSpc>
                <a:spcPct val="107000"/>
              </a:lnSpc>
              <a:spcAft>
                <a:spcPts val="1066"/>
              </a:spcAft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Clicar em </a:t>
            </a:r>
            <a:r>
              <a:rPr lang="pt-BR" sz="32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next</a:t>
            </a:r>
            <a:endParaRPr lang="pt-BR" sz="32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BFC497E-3A98-4AAA-1862-795107E4DF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6879" y="725574"/>
            <a:ext cx="5291093" cy="4893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872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4">
            <a:extLst>
              <a:ext uri="{FF2B5EF4-FFF2-40B4-BE49-F238E27FC236}">
                <a16:creationId xmlns:a16="http://schemas.microsoft.com/office/drawing/2014/main" id="{7A4381FD-410B-0147-AA12-C8AB8CA702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116"/>
            <a:ext cx="12188238" cy="6855884"/>
          </a:xfrm>
          <a:prstGeom prst="rect">
            <a:avLst/>
          </a:prstGeom>
        </p:spPr>
      </p:pic>
      <p:sp>
        <p:nvSpPr>
          <p:cNvPr id="6" name="Com a taxa de rotatividade atual (churn rate), 75% das empresas do S&amp;P 500 serão substituídas por novas até 2027.">
            <a:extLst>
              <a:ext uri="{FF2B5EF4-FFF2-40B4-BE49-F238E27FC236}">
                <a16:creationId xmlns:a16="http://schemas.microsoft.com/office/drawing/2014/main" id="{77C556EA-BEC3-364C-808E-860B702EDC68}"/>
              </a:ext>
            </a:extLst>
          </p:cNvPr>
          <p:cNvSpPr/>
          <p:nvPr/>
        </p:nvSpPr>
        <p:spPr>
          <a:xfrm>
            <a:off x="2314203" y="68294"/>
            <a:ext cx="7697062" cy="759778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1415" tIns="71415" rIns="71415" bIns="71415" anchor="ctr">
            <a:spAutoFit/>
          </a:bodyPr>
          <a:lstStyle>
            <a:defPPr>
              <a:defRPr lang="en-US"/>
            </a:defPPr>
            <a:lvl1pPr marL="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4000" b="1" dirty="0">
                <a:solidFill>
                  <a:srgbClr val="FF0066"/>
                </a:solidFill>
                <a:latin typeface="+mn-lt"/>
                <a:ea typeface="Gotham HTF Black" charset="0"/>
                <a:cs typeface="Gotham HTF Black" charset="0"/>
              </a:rPr>
              <a:t>CRIANDO NOSSA API REST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E8B6239-2A20-8781-FE86-3C10399201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740" y="5638648"/>
            <a:ext cx="9629525" cy="13839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21882" tIns="60941" rIns="121882" bIns="60941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07000"/>
              </a:lnSpc>
              <a:spcAft>
                <a:spcPts val="1066"/>
              </a:spcAft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Adicionar o projeto no servidor</a:t>
            </a:r>
          </a:p>
          <a:p>
            <a:pPr marL="457200" indent="-457200">
              <a:lnSpc>
                <a:spcPct val="107000"/>
              </a:lnSpc>
              <a:spcAft>
                <a:spcPts val="1066"/>
              </a:spcAft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Clicar em </a:t>
            </a:r>
            <a:r>
              <a:rPr lang="pt-BR" sz="32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finish</a:t>
            </a:r>
            <a:endParaRPr lang="pt-BR" sz="32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58BD6A32-AF19-B19B-0248-DEE8C99981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0579" y="741545"/>
            <a:ext cx="5346115" cy="4867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594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4">
            <a:extLst>
              <a:ext uri="{FF2B5EF4-FFF2-40B4-BE49-F238E27FC236}">
                <a16:creationId xmlns:a16="http://schemas.microsoft.com/office/drawing/2014/main" id="{7A4381FD-410B-0147-AA12-C8AB8CA702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5" y="15510"/>
            <a:ext cx="12188238" cy="6855884"/>
          </a:xfrm>
          <a:prstGeom prst="rect">
            <a:avLst/>
          </a:prstGeom>
        </p:spPr>
      </p:pic>
      <p:sp>
        <p:nvSpPr>
          <p:cNvPr id="6" name="Com a taxa de rotatividade atual (churn rate), 75% das empresas do S&amp;P 500 serão substituídas por novas até 2027.">
            <a:extLst>
              <a:ext uri="{FF2B5EF4-FFF2-40B4-BE49-F238E27FC236}">
                <a16:creationId xmlns:a16="http://schemas.microsoft.com/office/drawing/2014/main" id="{77C556EA-BEC3-364C-808E-860B702EDC68}"/>
              </a:ext>
            </a:extLst>
          </p:cNvPr>
          <p:cNvSpPr/>
          <p:nvPr/>
        </p:nvSpPr>
        <p:spPr>
          <a:xfrm>
            <a:off x="2314203" y="148943"/>
            <a:ext cx="7697062" cy="882568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1415" tIns="71415" rIns="71415" bIns="71415" anchor="ctr">
            <a:spAutoFit/>
          </a:bodyPr>
          <a:lstStyle>
            <a:defPPr>
              <a:defRPr lang="en-US"/>
            </a:defPPr>
            <a:lvl1pPr marL="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4798" b="1" dirty="0">
                <a:solidFill>
                  <a:srgbClr val="FF0066"/>
                </a:solidFill>
                <a:latin typeface="+mn-lt"/>
                <a:ea typeface="Gotham HTF Black" charset="0"/>
                <a:cs typeface="Gotham HTF Black" charset="0"/>
              </a:rPr>
              <a:t>Protocolo HTTP</a:t>
            </a:r>
          </a:p>
        </p:txBody>
      </p:sp>
      <p:pic>
        <p:nvPicPr>
          <p:cNvPr id="4" name="Imagem 3" descr="Diagrama&#10;&#10;Descrição gerada automaticamente">
            <a:extLst>
              <a:ext uri="{FF2B5EF4-FFF2-40B4-BE49-F238E27FC236}">
                <a16:creationId xmlns:a16="http://schemas.microsoft.com/office/drawing/2014/main" id="{EEAE89ED-D800-7CFC-EBB6-8738D7BB2C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8914" y="1789373"/>
            <a:ext cx="9647639" cy="3308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481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4">
            <a:extLst>
              <a:ext uri="{FF2B5EF4-FFF2-40B4-BE49-F238E27FC236}">
                <a16:creationId xmlns:a16="http://schemas.microsoft.com/office/drawing/2014/main" id="{7A4381FD-410B-0147-AA12-C8AB8CA702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116"/>
            <a:ext cx="12188238" cy="6855884"/>
          </a:xfrm>
          <a:prstGeom prst="rect">
            <a:avLst/>
          </a:prstGeom>
        </p:spPr>
      </p:pic>
      <p:sp>
        <p:nvSpPr>
          <p:cNvPr id="6" name="Com a taxa de rotatividade atual (churn rate), 75% das empresas do S&amp;P 500 serão substituídas por novas até 2027.">
            <a:extLst>
              <a:ext uri="{FF2B5EF4-FFF2-40B4-BE49-F238E27FC236}">
                <a16:creationId xmlns:a16="http://schemas.microsoft.com/office/drawing/2014/main" id="{77C556EA-BEC3-364C-808E-860B702EDC68}"/>
              </a:ext>
            </a:extLst>
          </p:cNvPr>
          <p:cNvSpPr/>
          <p:nvPr/>
        </p:nvSpPr>
        <p:spPr>
          <a:xfrm>
            <a:off x="2314203" y="68294"/>
            <a:ext cx="7697062" cy="759778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1415" tIns="71415" rIns="71415" bIns="71415" anchor="ctr">
            <a:spAutoFit/>
          </a:bodyPr>
          <a:lstStyle>
            <a:defPPr>
              <a:defRPr lang="en-US"/>
            </a:defPPr>
            <a:lvl1pPr marL="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4000" b="1" dirty="0">
                <a:solidFill>
                  <a:srgbClr val="FF0066"/>
                </a:solidFill>
                <a:latin typeface="+mn-lt"/>
                <a:ea typeface="Gotham HTF Black" charset="0"/>
                <a:cs typeface="Gotham HTF Black" charset="0"/>
              </a:rPr>
              <a:t>CRIANDO NOSSA API REST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E8B6239-2A20-8781-FE86-3C10399201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740" y="5638648"/>
            <a:ext cx="9629525" cy="13839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21882" tIns="60941" rIns="121882" bIns="60941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07000"/>
              </a:lnSpc>
              <a:spcAft>
                <a:spcPts val="1066"/>
              </a:spcAft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Botão direito no servidor criado.</a:t>
            </a:r>
          </a:p>
          <a:p>
            <a:pPr marL="457200" indent="-457200">
              <a:lnSpc>
                <a:spcPct val="107000"/>
              </a:lnSpc>
              <a:spcAft>
                <a:spcPts val="1066"/>
              </a:spcAft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Clicar em start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E5F67E5-556B-C669-BC51-671A771B0B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7144" y="828072"/>
            <a:ext cx="4933950" cy="445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45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4">
            <a:extLst>
              <a:ext uri="{FF2B5EF4-FFF2-40B4-BE49-F238E27FC236}">
                <a16:creationId xmlns:a16="http://schemas.microsoft.com/office/drawing/2014/main" id="{7A4381FD-410B-0147-AA12-C8AB8CA702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116"/>
            <a:ext cx="12188238" cy="6855884"/>
          </a:xfrm>
          <a:prstGeom prst="rect">
            <a:avLst/>
          </a:prstGeom>
        </p:spPr>
      </p:pic>
      <p:sp>
        <p:nvSpPr>
          <p:cNvPr id="6" name="Com a taxa de rotatividade atual (churn rate), 75% das empresas do S&amp;P 500 serão substituídas por novas até 2027.">
            <a:extLst>
              <a:ext uri="{FF2B5EF4-FFF2-40B4-BE49-F238E27FC236}">
                <a16:creationId xmlns:a16="http://schemas.microsoft.com/office/drawing/2014/main" id="{77C556EA-BEC3-364C-808E-860B702EDC68}"/>
              </a:ext>
            </a:extLst>
          </p:cNvPr>
          <p:cNvSpPr/>
          <p:nvPr/>
        </p:nvSpPr>
        <p:spPr>
          <a:xfrm>
            <a:off x="2314203" y="68294"/>
            <a:ext cx="7697062" cy="759778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1415" tIns="71415" rIns="71415" bIns="71415" anchor="ctr">
            <a:spAutoFit/>
          </a:bodyPr>
          <a:lstStyle>
            <a:defPPr>
              <a:defRPr lang="en-US"/>
            </a:defPPr>
            <a:lvl1pPr marL="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4000" b="1" dirty="0">
                <a:solidFill>
                  <a:srgbClr val="FF0066"/>
                </a:solidFill>
                <a:latin typeface="+mn-lt"/>
                <a:ea typeface="Gotham HTF Black" charset="0"/>
                <a:cs typeface="Gotham HTF Black" charset="0"/>
              </a:rPr>
              <a:t>CRIANDO NOSSA API REST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E8B6239-2A20-8781-FE86-3C10399201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740" y="4537815"/>
            <a:ext cx="9629525" cy="13839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21882" tIns="60941" rIns="121882" bIns="60941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07000"/>
              </a:lnSpc>
              <a:spcAft>
                <a:spcPts val="1066"/>
              </a:spcAft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Acessar o servidor na porta http://localhost:8080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5F8676D-ECFE-11A7-BAD2-2EFF9A9D28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740" y="972553"/>
            <a:ext cx="11002392" cy="3079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346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4">
            <a:extLst>
              <a:ext uri="{FF2B5EF4-FFF2-40B4-BE49-F238E27FC236}">
                <a16:creationId xmlns:a16="http://schemas.microsoft.com/office/drawing/2014/main" id="{7A4381FD-410B-0147-AA12-C8AB8CA702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116"/>
            <a:ext cx="12188238" cy="6855884"/>
          </a:xfrm>
          <a:prstGeom prst="rect">
            <a:avLst/>
          </a:prstGeom>
        </p:spPr>
      </p:pic>
      <p:sp>
        <p:nvSpPr>
          <p:cNvPr id="6" name="Com a taxa de rotatividade atual (churn rate), 75% das empresas do S&amp;P 500 serão substituídas por novas até 2027.">
            <a:extLst>
              <a:ext uri="{FF2B5EF4-FFF2-40B4-BE49-F238E27FC236}">
                <a16:creationId xmlns:a16="http://schemas.microsoft.com/office/drawing/2014/main" id="{77C556EA-BEC3-364C-808E-860B702EDC68}"/>
              </a:ext>
            </a:extLst>
          </p:cNvPr>
          <p:cNvSpPr/>
          <p:nvPr/>
        </p:nvSpPr>
        <p:spPr>
          <a:xfrm>
            <a:off x="2314203" y="68294"/>
            <a:ext cx="7697062" cy="759778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1415" tIns="71415" rIns="71415" bIns="71415" anchor="ctr">
            <a:spAutoFit/>
          </a:bodyPr>
          <a:lstStyle>
            <a:defPPr>
              <a:defRPr lang="en-US"/>
            </a:defPPr>
            <a:lvl1pPr marL="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4000" b="1" dirty="0">
                <a:solidFill>
                  <a:srgbClr val="FF0066"/>
                </a:solidFill>
                <a:latin typeface="+mn-lt"/>
                <a:ea typeface="Gotham HTF Black" charset="0"/>
                <a:cs typeface="Gotham HTF Black" charset="0"/>
              </a:rPr>
              <a:t>CRIANDO NOSSA API REST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E8B6239-2A20-8781-FE86-3C10399201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740" y="5150376"/>
            <a:ext cx="9629525" cy="13839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21882" tIns="60941" rIns="121882" bIns="60941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07000"/>
              </a:lnSpc>
              <a:spcAft>
                <a:spcPts val="1066"/>
              </a:spcAft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Acessar o servidor na porta http://localhost:8080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32FFAD4-9780-5423-9763-AEC8185160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0735" y="725592"/>
            <a:ext cx="6599281" cy="4367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178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4">
            <a:extLst>
              <a:ext uri="{FF2B5EF4-FFF2-40B4-BE49-F238E27FC236}">
                <a16:creationId xmlns:a16="http://schemas.microsoft.com/office/drawing/2014/main" id="{7A4381FD-410B-0147-AA12-C8AB8CA702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116"/>
            <a:ext cx="12188238" cy="6855884"/>
          </a:xfrm>
          <a:prstGeom prst="rect">
            <a:avLst/>
          </a:prstGeom>
        </p:spPr>
      </p:pic>
      <p:sp>
        <p:nvSpPr>
          <p:cNvPr id="6" name="Com a taxa de rotatividade atual (churn rate), 75% das empresas do S&amp;P 500 serão substituídas por novas até 2027.">
            <a:extLst>
              <a:ext uri="{FF2B5EF4-FFF2-40B4-BE49-F238E27FC236}">
                <a16:creationId xmlns:a16="http://schemas.microsoft.com/office/drawing/2014/main" id="{77C556EA-BEC3-364C-808E-860B702EDC68}"/>
              </a:ext>
            </a:extLst>
          </p:cNvPr>
          <p:cNvSpPr/>
          <p:nvPr/>
        </p:nvSpPr>
        <p:spPr>
          <a:xfrm>
            <a:off x="2314203" y="68294"/>
            <a:ext cx="7697062" cy="759778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1415" tIns="71415" rIns="71415" bIns="71415" anchor="ctr">
            <a:spAutoFit/>
          </a:bodyPr>
          <a:lstStyle>
            <a:defPPr>
              <a:defRPr lang="en-US"/>
            </a:defPPr>
            <a:lvl1pPr marL="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4000" b="1" dirty="0">
                <a:solidFill>
                  <a:srgbClr val="FF0066"/>
                </a:solidFill>
                <a:latin typeface="+mn-lt"/>
                <a:ea typeface="Gotham HTF Black" charset="0"/>
                <a:cs typeface="Gotham HTF Black" charset="0"/>
              </a:rPr>
              <a:t>CRIANDO NOSSA API REST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E8B6239-2A20-8781-FE86-3C10399201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740" y="5150376"/>
            <a:ext cx="9629525" cy="13839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21882" tIns="60941" rIns="121882" bIns="60941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07000"/>
              </a:lnSpc>
              <a:spcAft>
                <a:spcPts val="1066"/>
              </a:spcAft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Criar a classe </a:t>
            </a:r>
            <a:r>
              <a:rPr lang="pt-BR" sz="32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SociosApi</a:t>
            </a:r>
            <a:endParaRPr lang="pt-BR" sz="32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568C4E9-58CB-8F33-AD65-0AC4384A6C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8424" y="894250"/>
            <a:ext cx="5257800" cy="421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895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4">
            <a:extLst>
              <a:ext uri="{FF2B5EF4-FFF2-40B4-BE49-F238E27FC236}">
                <a16:creationId xmlns:a16="http://schemas.microsoft.com/office/drawing/2014/main" id="{7A4381FD-410B-0147-AA12-C8AB8CA702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116"/>
            <a:ext cx="12188238" cy="6855884"/>
          </a:xfrm>
          <a:prstGeom prst="rect">
            <a:avLst/>
          </a:prstGeom>
        </p:spPr>
      </p:pic>
      <p:sp>
        <p:nvSpPr>
          <p:cNvPr id="6" name="Com a taxa de rotatividade atual (churn rate), 75% das empresas do S&amp;P 500 serão substituídas por novas até 2027.">
            <a:extLst>
              <a:ext uri="{FF2B5EF4-FFF2-40B4-BE49-F238E27FC236}">
                <a16:creationId xmlns:a16="http://schemas.microsoft.com/office/drawing/2014/main" id="{77C556EA-BEC3-364C-808E-860B702EDC68}"/>
              </a:ext>
            </a:extLst>
          </p:cNvPr>
          <p:cNvSpPr/>
          <p:nvPr/>
        </p:nvSpPr>
        <p:spPr>
          <a:xfrm>
            <a:off x="2314203" y="68294"/>
            <a:ext cx="7697062" cy="759778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1415" tIns="71415" rIns="71415" bIns="71415" anchor="ctr">
            <a:spAutoFit/>
          </a:bodyPr>
          <a:lstStyle>
            <a:defPPr>
              <a:defRPr lang="en-US"/>
            </a:defPPr>
            <a:lvl1pPr marL="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4000" b="1" dirty="0">
                <a:solidFill>
                  <a:srgbClr val="FF0066"/>
                </a:solidFill>
                <a:latin typeface="+mn-lt"/>
                <a:ea typeface="Gotham HTF Black" charset="0"/>
                <a:cs typeface="Gotham HTF Black" charset="0"/>
              </a:rPr>
              <a:t>CRIANDO NOSSA API REST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E8B6239-2A20-8781-FE86-3C10399201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740" y="5558749"/>
            <a:ext cx="9629525" cy="13839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21882" tIns="60941" rIns="121882" bIns="60941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07000"/>
              </a:lnSpc>
              <a:spcAft>
                <a:spcPts val="1066"/>
              </a:spcAft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Adicionar as anotações e o método</a:t>
            </a:r>
          </a:p>
          <a:p>
            <a:pPr marL="457200" indent="-457200">
              <a:lnSpc>
                <a:spcPct val="107000"/>
              </a:lnSpc>
              <a:spcAft>
                <a:spcPts val="1066"/>
              </a:spcAft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Foi criado o recurso “</a:t>
            </a:r>
            <a:r>
              <a:rPr lang="pt-BR" sz="32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socios</a:t>
            </a:r>
            <a:r>
              <a:rPr lang="pt-BR" sz="32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”, e o método GET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F349BC82-D73D-B11C-EB59-135797BFAE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5438" y="931980"/>
            <a:ext cx="5613556" cy="4242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119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4">
            <a:extLst>
              <a:ext uri="{FF2B5EF4-FFF2-40B4-BE49-F238E27FC236}">
                <a16:creationId xmlns:a16="http://schemas.microsoft.com/office/drawing/2014/main" id="{7A4381FD-410B-0147-AA12-C8AB8CA702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116"/>
            <a:ext cx="12188238" cy="6855884"/>
          </a:xfrm>
          <a:prstGeom prst="rect">
            <a:avLst/>
          </a:prstGeom>
        </p:spPr>
      </p:pic>
      <p:sp>
        <p:nvSpPr>
          <p:cNvPr id="6" name="Com a taxa de rotatividade atual (churn rate), 75% das empresas do S&amp;P 500 serão substituídas por novas até 2027.">
            <a:extLst>
              <a:ext uri="{FF2B5EF4-FFF2-40B4-BE49-F238E27FC236}">
                <a16:creationId xmlns:a16="http://schemas.microsoft.com/office/drawing/2014/main" id="{77C556EA-BEC3-364C-808E-860B702EDC68}"/>
              </a:ext>
            </a:extLst>
          </p:cNvPr>
          <p:cNvSpPr/>
          <p:nvPr/>
        </p:nvSpPr>
        <p:spPr>
          <a:xfrm>
            <a:off x="2314203" y="68294"/>
            <a:ext cx="7697062" cy="759778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1415" tIns="71415" rIns="71415" bIns="71415" anchor="ctr">
            <a:spAutoFit/>
          </a:bodyPr>
          <a:lstStyle>
            <a:defPPr>
              <a:defRPr lang="en-US"/>
            </a:defPPr>
            <a:lvl1pPr marL="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4000" b="1" dirty="0">
                <a:solidFill>
                  <a:srgbClr val="FF0066"/>
                </a:solidFill>
                <a:latin typeface="+mn-lt"/>
                <a:ea typeface="Gotham HTF Black" charset="0"/>
                <a:cs typeface="Gotham HTF Black" charset="0"/>
              </a:rPr>
              <a:t>CRIANDO NOSSA API REST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E8B6239-2A20-8781-FE86-3C10399201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740" y="5558749"/>
            <a:ext cx="9629525" cy="13839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21882" tIns="60941" rIns="121882" bIns="60941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07000"/>
              </a:lnSpc>
              <a:spcAft>
                <a:spcPts val="1066"/>
              </a:spcAft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Botão direito no servidor -&gt; Clean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5D4700F3-94D5-3B01-FA4C-C28A6C7E22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1820" y="894250"/>
            <a:ext cx="5324475" cy="433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267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4">
            <a:extLst>
              <a:ext uri="{FF2B5EF4-FFF2-40B4-BE49-F238E27FC236}">
                <a16:creationId xmlns:a16="http://schemas.microsoft.com/office/drawing/2014/main" id="{7A4381FD-410B-0147-AA12-C8AB8CA702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116"/>
            <a:ext cx="12188238" cy="6855884"/>
          </a:xfrm>
          <a:prstGeom prst="rect">
            <a:avLst/>
          </a:prstGeom>
        </p:spPr>
      </p:pic>
      <p:sp>
        <p:nvSpPr>
          <p:cNvPr id="6" name="Com a taxa de rotatividade atual (churn rate), 75% das empresas do S&amp;P 500 serão substituídas por novas até 2027.">
            <a:extLst>
              <a:ext uri="{FF2B5EF4-FFF2-40B4-BE49-F238E27FC236}">
                <a16:creationId xmlns:a16="http://schemas.microsoft.com/office/drawing/2014/main" id="{77C556EA-BEC3-364C-808E-860B702EDC68}"/>
              </a:ext>
            </a:extLst>
          </p:cNvPr>
          <p:cNvSpPr/>
          <p:nvPr/>
        </p:nvSpPr>
        <p:spPr>
          <a:xfrm>
            <a:off x="2314203" y="68294"/>
            <a:ext cx="7697062" cy="759778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1415" tIns="71415" rIns="71415" bIns="71415" anchor="ctr">
            <a:spAutoFit/>
          </a:bodyPr>
          <a:lstStyle>
            <a:defPPr>
              <a:defRPr lang="en-US"/>
            </a:defPPr>
            <a:lvl1pPr marL="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4000" b="1" dirty="0">
                <a:solidFill>
                  <a:srgbClr val="FF0066"/>
                </a:solidFill>
                <a:latin typeface="+mn-lt"/>
                <a:ea typeface="Gotham HTF Black" charset="0"/>
                <a:cs typeface="Gotham HTF Black" charset="0"/>
              </a:rPr>
              <a:t>CRIANDO NOSSA API REST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E8B6239-2A20-8781-FE86-3C10399201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740" y="3357083"/>
            <a:ext cx="9629525" cy="13839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21882" tIns="60941" rIns="121882" bIns="60941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07000"/>
              </a:lnSpc>
              <a:spcAft>
                <a:spcPts val="1066"/>
              </a:spcAft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Acessar o endereço: localhost:8080/{</a:t>
            </a:r>
            <a:r>
              <a:rPr lang="pt-BR" sz="32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nome_projeto</a:t>
            </a:r>
            <a:r>
              <a:rPr lang="pt-BR" sz="32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}/api/</a:t>
            </a:r>
            <a:r>
              <a:rPr lang="pt-BR" sz="32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socios</a:t>
            </a:r>
            <a:endParaRPr lang="pt-BR" sz="32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E215F500-6EF2-4A04-A08F-B5398741D4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5706" y="1180233"/>
            <a:ext cx="5076825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786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4">
            <a:extLst>
              <a:ext uri="{FF2B5EF4-FFF2-40B4-BE49-F238E27FC236}">
                <a16:creationId xmlns:a16="http://schemas.microsoft.com/office/drawing/2014/main" id="{7A4381FD-410B-0147-AA12-C8AB8CA702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116"/>
            <a:ext cx="12188238" cy="6855884"/>
          </a:xfrm>
          <a:prstGeom prst="rect">
            <a:avLst/>
          </a:prstGeom>
        </p:spPr>
      </p:pic>
      <p:sp>
        <p:nvSpPr>
          <p:cNvPr id="6" name="Com a taxa de rotatividade atual (churn rate), 75% das empresas do S&amp;P 500 serão substituídas por novas até 2027.">
            <a:extLst>
              <a:ext uri="{FF2B5EF4-FFF2-40B4-BE49-F238E27FC236}">
                <a16:creationId xmlns:a16="http://schemas.microsoft.com/office/drawing/2014/main" id="{77C556EA-BEC3-364C-808E-860B702EDC68}"/>
              </a:ext>
            </a:extLst>
          </p:cNvPr>
          <p:cNvSpPr/>
          <p:nvPr/>
        </p:nvSpPr>
        <p:spPr>
          <a:xfrm>
            <a:off x="2314203" y="68294"/>
            <a:ext cx="7697062" cy="759778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1415" tIns="71415" rIns="71415" bIns="71415" anchor="ctr">
            <a:spAutoFit/>
          </a:bodyPr>
          <a:lstStyle>
            <a:defPPr>
              <a:defRPr lang="en-US"/>
            </a:defPPr>
            <a:lvl1pPr marL="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4000" b="1" dirty="0">
                <a:solidFill>
                  <a:srgbClr val="FF0066"/>
                </a:solidFill>
                <a:latin typeface="+mn-lt"/>
                <a:ea typeface="Gotham HTF Black" charset="0"/>
                <a:cs typeface="Gotham HTF Black" charset="0"/>
              </a:rPr>
              <a:t>OUTRAS FORMAS</a:t>
            </a:r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A6F88E69-5836-2CC9-F32C-2D38EECBE5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4140" y="723512"/>
            <a:ext cx="9629525" cy="13839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21882" tIns="60941" rIns="121882" bIns="60941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07000"/>
              </a:lnSpc>
              <a:spcAft>
                <a:spcPts val="1066"/>
              </a:spcAft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Para evitar todo o trabalho que tivemos no exemplo acima, foram criados mecanismos mais práticos para testar servidor.</a:t>
            </a:r>
          </a:p>
          <a:p>
            <a:pPr marL="1066693" lvl="1" indent="-457200">
              <a:lnSpc>
                <a:spcPct val="107000"/>
              </a:lnSpc>
              <a:spcAft>
                <a:spcPts val="1066"/>
              </a:spcAft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Spring boot (Possui inclusive sua própria biblioteca para criação de api REST).</a:t>
            </a:r>
          </a:p>
          <a:p>
            <a:pPr marL="1676187" lvl="2" indent="-457200">
              <a:lnSpc>
                <a:spcPct val="107000"/>
              </a:lnSpc>
              <a:spcAft>
                <a:spcPts val="1066"/>
              </a:spcAft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Tutorial: https://spring.io/guides/gs/rest-service/</a:t>
            </a:r>
          </a:p>
          <a:p>
            <a:pPr marL="1066693" lvl="1" indent="-457200">
              <a:lnSpc>
                <a:spcPct val="107000"/>
              </a:lnSpc>
              <a:spcAft>
                <a:spcPts val="1066"/>
              </a:spcAft>
              <a:buFont typeface="Arial" panose="020B0604020202020204" pitchFamily="34" charset="0"/>
              <a:buChar char="•"/>
            </a:pPr>
            <a:r>
              <a:rPr lang="pt-BR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Grizzly</a:t>
            </a:r>
            <a:endParaRPr lang="pt-BR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676187" lvl="2" indent="-457200">
              <a:lnSpc>
                <a:spcPct val="107000"/>
              </a:lnSpc>
              <a:spcAft>
                <a:spcPts val="1066"/>
              </a:spcAft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Para facilitar nossos testes, criamos um projeto utilizando o </a:t>
            </a:r>
            <a:r>
              <a:rPr lang="pt-BR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Grizzly</a:t>
            </a:r>
            <a:r>
              <a:rPr lang="pt-BR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https://fiapcom.sharepoint.com/:u:/s/msteams_e7ad97/EacNhGBBEcZIq8DTQNiSP8oBRZbjso1HwTNpSzz2z06gvg?e=61LT3I</a:t>
            </a:r>
          </a:p>
          <a:p>
            <a:pPr marL="1066693" lvl="1" indent="-457200">
              <a:lnSpc>
                <a:spcPct val="107000"/>
              </a:lnSpc>
              <a:spcAft>
                <a:spcPts val="1066"/>
              </a:spcAft>
              <a:buFont typeface="Arial" panose="020B0604020202020204" pitchFamily="34" charset="0"/>
              <a:buChar char="•"/>
            </a:pPr>
            <a:endParaRPr lang="pt-BR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1054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4">
            <a:extLst>
              <a:ext uri="{FF2B5EF4-FFF2-40B4-BE49-F238E27FC236}">
                <a16:creationId xmlns:a16="http://schemas.microsoft.com/office/drawing/2014/main" id="{7A4381FD-410B-0147-AA12-C8AB8CA702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116"/>
            <a:ext cx="12188238" cy="6855884"/>
          </a:xfrm>
          <a:prstGeom prst="rect">
            <a:avLst/>
          </a:prstGeom>
        </p:spPr>
      </p:pic>
      <p:sp>
        <p:nvSpPr>
          <p:cNvPr id="6" name="Com a taxa de rotatividade atual (churn rate), 75% das empresas do S&amp;P 500 serão substituídas por novas até 2027.">
            <a:extLst>
              <a:ext uri="{FF2B5EF4-FFF2-40B4-BE49-F238E27FC236}">
                <a16:creationId xmlns:a16="http://schemas.microsoft.com/office/drawing/2014/main" id="{77C556EA-BEC3-364C-808E-860B702EDC68}"/>
              </a:ext>
            </a:extLst>
          </p:cNvPr>
          <p:cNvSpPr/>
          <p:nvPr/>
        </p:nvSpPr>
        <p:spPr>
          <a:xfrm>
            <a:off x="2314203" y="188222"/>
            <a:ext cx="7697062" cy="1375331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1415" tIns="71415" rIns="71415" bIns="71415" anchor="ctr">
            <a:spAutoFit/>
          </a:bodyPr>
          <a:lstStyle>
            <a:defPPr>
              <a:defRPr lang="en-US"/>
            </a:defPPr>
            <a:lvl1pPr marL="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4000" b="1" dirty="0">
                <a:solidFill>
                  <a:srgbClr val="FF0066"/>
                </a:solidFill>
                <a:latin typeface="+mn-lt"/>
                <a:ea typeface="Gotham HTF Black" charset="0"/>
                <a:cs typeface="Gotham HTF Black" charset="0"/>
              </a:rPr>
              <a:t>CRIANDO UM NOVO PROJETO </a:t>
            </a:r>
            <a:r>
              <a:rPr lang="pt-BR" sz="4000" b="1" dirty="0" err="1">
                <a:solidFill>
                  <a:srgbClr val="FF0066"/>
                </a:solidFill>
                <a:latin typeface="+mn-lt"/>
                <a:ea typeface="Gotham HTF Black" charset="0"/>
                <a:cs typeface="Gotham HTF Black" charset="0"/>
              </a:rPr>
              <a:t>Grizzly</a:t>
            </a:r>
            <a:endParaRPr lang="pt-BR" sz="4000" b="1" dirty="0">
              <a:solidFill>
                <a:srgbClr val="FF0066"/>
              </a:solidFill>
              <a:latin typeface="+mn-lt"/>
              <a:ea typeface="Gotham HTF Black" charset="0"/>
              <a:cs typeface="Gotham HTF Black" charset="0"/>
            </a:endParaRPr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A6F88E69-5836-2CC9-F32C-2D38EECBE5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4140" y="723512"/>
            <a:ext cx="9629525" cy="13839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21882" tIns="60941" rIns="121882" bIns="60941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66693" lvl="1" indent="-457200">
              <a:lnSpc>
                <a:spcPct val="107000"/>
              </a:lnSpc>
              <a:spcAft>
                <a:spcPts val="1066"/>
              </a:spcAft>
              <a:buFont typeface="Arial" panose="020B0604020202020204" pitchFamily="34" charset="0"/>
              <a:buChar char="•"/>
            </a:pPr>
            <a:endParaRPr lang="pt-BR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416C64-3D3C-4949-ACD2-4BDE43FC5E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766" y="1578542"/>
            <a:ext cx="10834706" cy="1573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756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4">
            <a:extLst>
              <a:ext uri="{FF2B5EF4-FFF2-40B4-BE49-F238E27FC236}">
                <a16:creationId xmlns:a16="http://schemas.microsoft.com/office/drawing/2014/main" id="{7A4381FD-410B-0147-AA12-C8AB8CA702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116"/>
            <a:ext cx="12188238" cy="6855884"/>
          </a:xfrm>
          <a:prstGeom prst="rect">
            <a:avLst/>
          </a:prstGeom>
        </p:spPr>
      </p:pic>
      <p:sp>
        <p:nvSpPr>
          <p:cNvPr id="6" name="Com a taxa de rotatividade atual (churn rate), 75% das empresas do S&amp;P 500 serão substituídas por novas até 2027.">
            <a:extLst>
              <a:ext uri="{FF2B5EF4-FFF2-40B4-BE49-F238E27FC236}">
                <a16:creationId xmlns:a16="http://schemas.microsoft.com/office/drawing/2014/main" id="{77C556EA-BEC3-364C-808E-860B702EDC68}"/>
              </a:ext>
            </a:extLst>
          </p:cNvPr>
          <p:cNvSpPr/>
          <p:nvPr/>
        </p:nvSpPr>
        <p:spPr>
          <a:xfrm>
            <a:off x="2314203" y="188222"/>
            <a:ext cx="7697062" cy="1375331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1415" tIns="71415" rIns="71415" bIns="71415" anchor="ctr">
            <a:spAutoFit/>
          </a:bodyPr>
          <a:lstStyle>
            <a:defPPr>
              <a:defRPr lang="en-US"/>
            </a:defPPr>
            <a:lvl1pPr marL="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4000" b="1" dirty="0">
                <a:solidFill>
                  <a:srgbClr val="FF0066"/>
                </a:solidFill>
                <a:latin typeface="+mn-lt"/>
                <a:ea typeface="Gotham HTF Black" charset="0"/>
                <a:cs typeface="Gotham HTF Black" charset="0"/>
              </a:rPr>
              <a:t>CRIANDO UM NOVO PROJETO </a:t>
            </a:r>
            <a:r>
              <a:rPr lang="pt-BR" sz="4000" b="1" dirty="0" err="1">
                <a:solidFill>
                  <a:srgbClr val="FF0066"/>
                </a:solidFill>
                <a:latin typeface="+mn-lt"/>
                <a:ea typeface="Gotham HTF Black" charset="0"/>
                <a:cs typeface="Gotham HTF Black" charset="0"/>
              </a:rPr>
              <a:t>Grizzly</a:t>
            </a:r>
            <a:endParaRPr lang="pt-BR" sz="4000" b="1" dirty="0">
              <a:solidFill>
                <a:srgbClr val="FF0066"/>
              </a:solidFill>
              <a:latin typeface="+mn-lt"/>
              <a:ea typeface="Gotham HTF Black" charset="0"/>
              <a:cs typeface="Gotham HTF Black" charset="0"/>
            </a:endParaRPr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A6F88E69-5836-2CC9-F32C-2D38EECBE5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4140" y="723512"/>
            <a:ext cx="9629525" cy="13839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21882" tIns="60941" rIns="121882" bIns="60941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66693" lvl="1" indent="-457200">
              <a:lnSpc>
                <a:spcPct val="107000"/>
              </a:lnSpc>
              <a:spcAft>
                <a:spcPts val="1066"/>
              </a:spcAft>
              <a:buFont typeface="Arial" panose="020B0604020202020204" pitchFamily="34" charset="0"/>
              <a:buChar char="•"/>
            </a:pPr>
            <a:endParaRPr lang="pt-BR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122B60-5AF1-4C27-BB55-983C2A8A16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859" y="1590695"/>
            <a:ext cx="11598281" cy="4770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026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4">
            <a:extLst>
              <a:ext uri="{FF2B5EF4-FFF2-40B4-BE49-F238E27FC236}">
                <a16:creationId xmlns:a16="http://schemas.microsoft.com/office/drawing/2014/main" id="{7A4381FD-410B-0147-AA12-C8AB8CA702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5" y="15510"/>
            <a:ext cx="12188238" cy="6855884"/>
          </a:xfrm>
          <a:prstGeom prst="rect">
            <a:avLst/>
          </a:prstGeom>
        </p:spPr>
      </p:pic>
      <p:sp>
        <p:nvSpPr>
          <p:cNvPr id="6" name="Com a taxa de rotatividade atual (churn rate), 75% das empresas do S&amp;P 500 serão substituídas por novas até 2027.">
            <a:extLst>
              <a:ext uri="{FF2B5EF4-FFF2-40B4-BE49-F238E27FC236}">
                <a16:creationId xmlns:a16="http://schemas.microsoft.com/office/drawing/2014/main" id="{77C556EA-BEC3-364C-808E-860B702EDC68}"/>
              </a:ext>
            </a:extLst>
          </p:cNvPr>
          <p:cNvSpPr/>
          <p:nvPr/>
        </p:nvSpPr>
        <p:spPr>
          <a:xfrm>
            <a:off x="2314203" y="148943"/>
            <a:ext cx="7697062" cy="882568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1415" tIns="71415" rIns="71415" bIns="71415" anchor="ctr">
            <a:spAutoFit/>
          </a:bodyPr>
          <a:lstStyle>
            <a:defPPr>
              <a:defRPr lang="en-US"/>
            </a:defPPr>
            <a:lvl1pPr marL="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4798" b="1" dirty="0">
                <a:solidFill>
                  <a:srgbClr val="FF0066"/>
                </a:solidFill>
                <a:latin typeface="+mn-lt"/>
                <a:ea typeface="Gotham HTF Black" charset="0"/>
                <a:cs typeface="Gotham HTF Black" charset="0"/>
              </a:rPr>
              <a:t>Protocolo HTTP</a:t>
            </a:r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F4462CF5-CA20-ADC1-BA52-B230480B0A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3263" y="1057207"/>
            <a:ext cx="10775562" cy="13839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21882" tIns="60941" rIns="121882" bIns="60941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07000"/>
              </a:lnSpc>
              <a:spcAft>
                <a:spcPts val="1066"/>
              </a:spcAft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Protocolo baseado em texto</a:t>
            </a:r>
          </a:p>
          <a:p>
            <a:pPr marL="457200" indent="-457200">
              <a:lnSpc>
                <a:spcPct val="107000"/>
              </a:lnSpc>
              <a:spcAft>
                <a:spcPts val="1066"/>
              </a:spcAft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Possui verbos específicos para cada operação. Mais famosos:</a:t>
            </a:r>
          </a:p>
          <a:p>
            <a:pPr marL="1066693" lvl="1" indent="-457200">
              <a:lnSpc>
                <a:spcPct val="107000"/>
              </a:lnSpc>
              <a:spcAft>
                <a:spcPts val="1066"/>
              </a:spcAft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GET: Utilizado para operações de busca. Idealmente, um mesmo GET pode ser realizado inúmeras vezes, sem efeitos colaterais.</a:t>
            </a:r>
          </a:p>
          <a:p>
            <a:pPr marL="1066693" lvl="1" indent="-457200">
              <a:lnSpc>
                <a:spcPct val="107000"/>
              </a:lnSpc>
              <a:spcAft>
                <a:spcPts val="1066"/>
              </a:spcAft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POST: Utilizado para operações de criação.</a:t>
            </a:r>
          </a:p>
        </p:txBody>
      </p:sp>
    </p:spTree>
    <p:extLst>
      <p:ext uri="{BB962C8B-B14F-4D97-AF65-F5344CB8AC3E}">
        <p14:creationId xmlns:p14="http://schemas.microsoft.com/office/powerpoint/2010/main" val="344549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4">
            <a:extLst>
              <a:ext uri="{FF2B5EF4-FFF2-40B4-BE49-F238E27FC236}">
                <a16:creationId xmlns:a16="http://schemas.microsoft.com/office/drawing/2014/main" id="{7A4381FD-410B-0147-AA12-C8AB8CA702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116"/>
            <a:ext cx="12188238" cy="6855884"/>
          </a:xfrm>
          <a:prstGeom prst="rect">
            <a:avLst/>
          </a:prstGeom>
        </p:spPr>
      </p:pic>
      <p:sp>
        <p:nvSpPr>
          <p:cNvPr id="6" name="Com a taxa de rotatividade atual (churn rate), 75% das empresas do S&amp;P 500 serão substituídas por novas até 2027.">
            <a:extLst>
              <a:ext uri="{FF2B5EF4-FFF2-40B4-BE49-F238E27FC236}">
                <a16:creationId xmlns:a16="http://schemas.microsoft.com/office/drawing/2014/main" id="{77C556EA-BEC3-364C-808E-860B702EDC68}"/>
              </a:ext>
            </a:extLst>
          </p:cNvPr>
          <p:cNvSpPr/>
          <p:nvPr/>
        </p:nvSpPr>
        <p:spPr>
          <a:xfrm>
            <a:off x="2314203" y="188222"/>
            <a:ext cx="7697062" cy="1375331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1415" tIns="71415" rIns="71415" bIns="71415" anchor="ctr">
            <a:spAutoFit/>
          </a:bodyPr>
          <a:lstStyle>
            <a:defPPr>
              <a:defRPr lang="en-US"/>
            </a:defPPr>
            <a:lvl1pPr marL="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4000" b="1" dirty="0">
                <a:solidFill>
                  <a:srgbClr val="FF0066"/>
                </a:solidFill>
                <a:latin typeface="+mn-lt"/>
                <a:ea typeface="Gotham HTF Black" charset="0"/>
                <a:cs typeface="Gotham HTF Black" charset="0"/>
              </a:rPr>
              <a:t>CRIANDO UM NOVO PROJETO </a:t>
            </a:r>
            <a:r>
              <a:rPr lang="pt-BR" sz="4000" b="1" dirty="0" err="1">
                <a:solidFill>
                  <a:srgbClr val="FF0066"/>
                </a:solidFill>
                <a:latin typeface="+mn-lt"/>
                <a:ea typeface="Gotham HTF Black" charset="0"/>
                <a:cs typeface="Gotham HTF Black" charset="0"/>
              </a:rPr>
              <a:t>Grizzly</a:t>
            </a:r>
            <a:endParaRPr lang="pt-BR" sz="4000" b="1" dirty="0">
              <a:solidFill>
                <a:srgbClr val="FF0066"/>
              </a:solidFill>
              <a:latin typeface="+mn-lt"/>
              <a:ea typeface="Gotham HTF Black" charset="0"/>
              <a:cs typeface="Gotham HTF Black" charset="0"/>
            </a:endParaRPr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A6F88E69-5836-2CC9-F32C-2D38EECBE5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4140" y="723512"/>
            <a:ext cx="9629525" cy="13839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21882" tIns="60941" rIns="121882" bIns="60941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66693" lvl="1" indent="-457200">
              <a:lnSpc>
                <a:spcPct val="107000"/>
              </a:lnSpc>
              <a:spcAft>
                <a:spcPts val="1066"/>
              </a:spcAft>
              <a:buFont typeface="Arial" panose="020B0604020202020204" pitchFamily="34" charset="0"/>
              <a:buChar char="•"/>
            </a:pPr>
            <a:endParaRPr lang="pt-BR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FA29A7-EF3E-4F10-AE83-62E26CCDF2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6737" y="2171998"/>
            <a:ext cx="9211993" cy="4450987"/>
          </a:xfrm>
          <a:prstGeom prst="rect">
            <a:avLst/>
          </a:prstGeom>
        </p:spPr>
      </p:pic>
      <p:sp>
        <p:nvSpPr>
          <p:cNvPr id="8" name="Rectangle 3">
            <a:extLst>
              <a:ext uri="{FF2B5EF4-FFF2-40B4-BE49-F238E27FC236}">
                <a16:creationId xmlns:a16="http://schemas.microsoft.com/office/drawing/2014/main" id="{FDB3876C-D9E7-4079-B48A-8846AE03BC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3163" y="1493049"/>
            <a:ext cx="9629525" cy="13839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21882" tIns="60941" rIns="121882" bIns="60941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07000"/>
              </a:lnSpc>
              <a:spcAft>
                <a:spcPts val="1066"/>
              </a:spcAft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Digitar “</a:t>
            </a:r>
            <a:r>
              <a:rPr lang="pt-BR" sz="32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grizzly</a:t>
            </a:r>
            <a:r>
              <a:rPr lang="pt-BR" sz="32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” no filtro e escolher a versão 3.1.3</a:t>
            </a:r>
          </a:p>
        </p:txBody>
      </p:sp>
    </p:spTree>
    <p:extLst>
      <p:ext uri="{BB962C8B-B14F-4D97-AF65-F5344CB8AC3E}">
        <p14:creationId xmlns:p14="http://schemas.microsoft.com/office/powerpoint/2010/main" val="1843643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4">
            <a:extLst>
              <a:ext uri="{FF2B5EF4-FFF2-40B4-BE49-F238E27FC236}">
                <a16:creationId xmlns:a16="http://schemas.microsoft.com/office/drawing/2014/main" id="{7A4381FD-410B-0147-AA12-C8AB8CA702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116"/>
            <a:ext cx="12188238" cy="6855884"/>
          </a:xfrm>
          <a:prstGeom prst="rect">
            <a:avLst/>
          </a:prstGeom>
        </p:spPr>
      </p:pic>
      <p:sp>
        <p:nvSpPr>
          <p:cNvPr id="6" name="Com a taxa de rotatividade atual (churn rate), 75% das empresas do S&amp;P 500 serão substituídas por novas até 2027.">
            <a:extLst>
              <a:ext uri="{FF2B5EF4-FFF2-40B4-BE49-F238E27FC236}">
                <a16:creationId xmlns:a16="http://schemas.microsoft.com/office/drawing/2014/main" id="{77C556EA-BEC3-364C-808E-860B702EDC68}"/>
              </a:ext>
            </a:extLst>
          </p:cNvPr>
          <p:cNvSpPr/>
          <p:nvPr/>
        </p:nvSpPr>
        <p:spPr>
          <a:xfrm>
            <a:off x="2314203" y="-47751"/>
            <a:ext cx="7697062" cy="1375331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1415" tIns="71415" rIns="71415" bIns="71415" anchor="ctr">
            <a:spAutoFit/>
          </a:bodyPr>
          <a:lstStyle>
            <a:defPPr>
              <a:defRPr lang="en-US"/>
            </a:defPPr>
            <a:lvl1pPr marL="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4000" b="1" dirty="0">
                <a:solidFill>
                  <a:srgbClr val="FF0066"/>
                </a:solidFill>
                <a:latin typeface="+mn-lt"/>
                <a:ea typeface="Gotham HTF Black" charset="0"/>
                <a:cs typeface="Gotham HTF Black" charset="0"/>
              </a:rPr>
              <a:t>CRIANDO UM NOVO PROJETO </a:t>
            </a:r>
            <a:r>
              <a:rPr lang="pt-BR" sz="4000" b="1" dirty="0" err="1">
                <a:solidFill>
                  <a:srgbClr val="FF0066"/>
                </a:solidFill>
                <a:latin typeface="+mn-lt"/>
                <a:ea typeface="Gotham HTF Black" charset="0"/>
                <a:cs typeface="Gotham HTF Black" charset="0"/>
              </a:rPr>
              <a:t>Grizzly</a:t>
            </a:r>
            <a:endParaRPr lang="pt-BR" sz="4000" b="1" dirty="0">
              <a:solidFill>
                <a:srgbClr val="FF0066"/>
              </a:solidFill>
              <a:latin typeface="+mn-lt"/>
              <a:ea typeface="Gotham HTF Black" charset="0"/>
              <a:cs typeface="Gotham HTF Black" charset="0"/>
            </a:endParaRPr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A6F88E69-5836-2CC9-F32C-2D38EECBE5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4140" y="723512"/>
            <a:ext cx="9629525" cy="13839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21882" tIns="60941" rIns="121882" bIns="60941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66693" lvl="1" indent="-457200">
              <a:lnSpc>
                <a:spcPct val="107000"/>
              </a:lnSpc>
              <a:spcAft>
                <a:spcPts val="1066"/>
              </a:spcAft>
              <a:buFont typeface="Arial" panose="020B0604020202020204" pitchFamily="34" charset="0"/>
              <a:buChar char="•"/>
            </a:pPr>
            <a:endParaRPr lang="pt-BR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4A0B28-9E43-4ACC-8833-FC03583196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7907" y="2048976"/>
            <a:ext cx="9769654" cy="4610225"/>
          </a:xfrm>
          <a:prstGeom prst="rect">
            <a:avLst/>
          </a:prstGeom>
        </p:spPr>
      </p:pic>
      <p:sp>
        <p:nvSpPr>
          <p:cNvPr id="8" name="Rectangle 3">
            <a:extLst>
              <a:ext uri="{FF2B5EF4-FFF2-40B4-BE49-F238E27FC236}">
                <a16:creationId xmlns:a16="http://schemas.microsoft.com/office/drawing/2014/main" id="{33749A79-5343-46A3-8285-28E593F365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0785" y="1269050"/>
            <a:ext cx="9629525" cy="13839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21882" tIns="60941" rIns="121882" bIns="60941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07000"/>
              </a:lnSpc>
              <a:spcAft>
                <a:spcPts val="1066"/>
              </a:spcAft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Preencher os dados do projeto</a:t>
            </a:r>
          </a:p>
        </p:txBody>
      </p:sp>
    </p:spTree>
    <p:extLst>
      <p:ext uri="{BB962C8B-B14F-4D97-AF65-F5344CB8AC3E}">
        <p14:creationId xmlns:p14="http://schemas.microsoft.com/office/powerpoint/2010/main" val="2456539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4">
            <a:extLst>
              <a:ext uri="{FF2B5EF4-FFF2-40B4-BE49-F238E27FC236}">
                <a16:creationId xmlns:a16="http://schemas.microsoft.com/office/drawing/2014/main" id="{7A4381FD-410B-0147-AA12-C8AB8CA702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116"/>
            <a:ext cx="12188238" cy="6855884"/>
          </a:xfrm>
          <a:prstGeom prst="rect">
            <a:avLst/>
          </a:prstGeom>
        </p:spPr>
      </p:pic>
      <p:sp>
        <p:nvSpPr>
          <p:cNvPr id="6" name="Com a taxa de rotatividade atual (churn rate), 75% das empresas do S&amp;P 500 serão substituídas por novas até 2027.">
            <a:extLst>
              <a:ext uri="{FF2B5EF4-FFF2-40B4-BE49-F238E27FC236}">
                <a16:creationId xmlns:a16="http://schemas.microsoft.com/office/drawing/2014/main" id="{77C556EA-BEC3-364C-808E-860B702EDC68}"/>
              </a:ext>
            </a:extLst>
          </p:cNvPr>
          <p:cNvSpPr/>
          <p:nvPr/>
        </p:nvSpPr>
        <p:spPr>
          <a:xfrm>
            <a:off x="2314203" y="188222"/>
            <a:ext cx="7697062" cy="1375331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1415" tIns="71415" rIns="71415" bIns="71415" anchor="ctr">
            <a:spAutoFit/>
          </a:bodyPr>
          <a:lstStyle>
            <a:defPPr>
              <a:defRPr lang="en-US"/>
            </a:defPPr>
            <a:lvl1pPr marL="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4000" b="1" dirty="0">
                <a:solidFill>
                  <a:srgbClr val="FF0066"/>
                </a:solidFill>
                <a:latin typeface="+mn-lt"/>
                <a:ea typeface="Gotham HTF Black" charset="0"/>
                <a:cs typeface="Gotham HTF Black" charset="0"/>
              </a:rPr>
              <a:t>CRIANDO UM NOVO PROJETO </a:t>
            </a:r>
            <a:r>
              <a:rPr lang="pt-BR" sz="4000" b="1" dirty="0" err="1">
                <a:solidFill>
                  <a:srgbClr val="FF0066"/>
                </a:solidFill>
                <a:latin typeface="+mn-lt"/>
                <a:ea typeface="Gotham HTF Black" charset="0"/>
                <a:cs typeface="Gotham HTF Black" charset="0"/>
              </a:rPr>
              <a:t>Grizzly</a:t>
            </a:r>
            <a:endParaRPr lang="pt-BR" sz="4000" b="1" dirty="0">
              <a:solidFill>
                <a:srgbClr val="FF0066"/>
              </a:solidFill>
              <a:latin typeface="+mn-lt"/>
              <a:ea typeface="Gotham HTF Black" charset="0"/>
              <a:cs typeface="Gotham HTF Black" charset="0"/>
            </a:endParaRPr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A6F88E69-5836-2CC9-F32C-2D38EECBE5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4140" y="723512"/>
            <a:ext cx="9629525" cy="13839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21882" tIns="60941" rIns="121882" bIns="60941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66693" lvl="1" indent="-457200">
              <a:lnSpc>
                <a:spcPct val="107000"/>
              </a:lnSpc>
              <a:spcAft>
                <a:spcPts val="1066"/>
              </a:spcAft>
              <a:buFont typeface="Arial" panose="020B0604020202020204" pitchFamily="34" charset="0"/>
              <a:buChar char="•"/>
            </a:pPr>
            <a:endParaRPr lang="pt-BR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663AC9-A050-4766-AEF9-3D85469D3F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8821" y="2472978"/>
            <a:ext cx="9267825" cy="4019550"/>
          </a:xfrm>
          <a:prstGeom prst="rect">
            <a:avLst/>
          </a:prstGeom>
        </p:spPr>
      </p:pic>
      <p:sp>
        <p:nvSpPr>
          <p:cNvPr id="8" name="Rectangle 3">
            <a:extLst>
              <a:ext uri="{FF2B5EF4-FFF2-40B4-BE49-F238E27FC236}">
                <a16:creationId xmlns:a16="http://schemas.microsoft.com/office/drawing/2014/main" id="{239D22FD-E093-4BC9-9266-2FF9494417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0785" y="1460776"/>
            <a:ext cx="9629525" cy="13839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21882" tIns="60941" rIns="121882" bIns="60941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07000"/>
              </a:lnSpc>
              <a:spcAft>
                <a:spcPts val="1066"/>
              </a:spcAft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Apertar </a:t>
            </a:r>
            <a:r>
              <a:rPr lang="pt-BR" sz="32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Enter</a:t>
            </a:r>
            <a:r>
              <a:rPr lang="pt-BR" sz="32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no console para finalizar a criação.</a:t>
            </a:r>
          </a:p>
        </p:txBody>
      </p:sp>
    </p:spTree>
    <p:extLst>
      <p:ext uri="{BB962C8B-B14F-4D97-AF65-F5344CB8AC3E}">
        <p14:creationId xmlns:p14="http://schemas.microsoft.com/office/powerpoint/2010/main" val="2880738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4">
            <a:extLst>
              <a:ext uri="{FF2B5EF4-FFF2-40B4-BE49-F238E27FC236}">
                <a16:creationId xmlns:a16="http://schemas.microsoft.com/office/drawing/2014/main" id="{7A4381FD-410B-0147-AA12-C8AB8CA702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116"/>
            <a:ext cx="12188238" cy="6855884"/>
          </a:xfrm>
          <a:prstGeom prst="rect">
            <a:avLst/>
          </a:prstGeom>
        </p:spPr>
      </p:pic>
      <p:sp>
        <p:nvSpPr>
          <p:cNvPr id="6" name="Com a taxa de rotatividade atual (churn rate), 75% das empresas do S&amp;P 500 serão substituídas por novas até 2027.">
            <a:extLst>
              <a:ext uri="{FF2B5EF4-FFF2-40B4-BE49-F238E27FC236}">
                <a16:creationId xmlns:a16="http://schemas.microsoft.com/office/drawing/2014/main" id="{77C556EA-BEC3-364C-808E-860B702EDC68}"/>
              </a:ext>
            </a:extLst>
          </p:cNvPr>
          <p:cNvSpPr/>
          <p:nvPr/>
        </p:nvSpPr>
        <p:spPr>
          <a:xfrm>
            <a:off x="2314203" y="188222"/>
            <a:ext cx="7697062" cy="1375331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1415" tIns="71415" rIns="71415" bIns="71415" anchor="ctr">
            <a:spAutoFit/>
          </a:bodyPr>
          <a:lstStyle>
            <a:defPPr>
              <a:defRPr lang="en-US"/>
            </a:defPPr>
            <a:lvl1pPr marL="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4000" b="1" dirty="0">
                <a:solidFill>
                  <a:srgbClr val="FF0066"/>
                </a:solidFill>
                <a:latin typeface="+mn-lt"/>
                <a:ea typeface="Gotham HTF Black" charset="0"/>
                <a:cs typeface="Gotham HTF Black" charset="0"/>
              </a:rPr>
              <a:t>CRIANDO UM NOVO PROJETO </a:t>
            </a:r>
            <a:r>
              <a:rPr lang="pt-BR" sz="4000" b="1" dirty="0" err="1">
                <a:solidFill>
                  <a:srgbClr val="FF0066"/>
                </a:solidFill>
                <a:latin typeface="+mn-lt"/>
                <a:ea typeface="Gotham HTF Black" charset="0"/>
                <a:cs typeface="Gotham HTF Black" charset="0"/>
              </a:rPr>
              <a:t>Grizzly</a:t>
            </a:r>
            <a:endParaRPr lang="pt-BR" sz="4000" b="1" dirty="0">
              <a:solidFill>
                <a:srgbClr val="FF0066"/>
              </a:solidFill>
              <a:latin typeface="+mn-lt"/>
              <a:ea typeface="Gotham HTF Black" charset="0"/>
              <a:cs typeface="Gotham HTF Black" charset="0"/>
            </a:endParaRPr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A6F88E69-5836-2CC9-F32C-2D38EECBE5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4140" y="723512"/>
            <a:ext cx="9629525" cy="13839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21882" tIns="60941" rIns="121882" bIns="60941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66693" lvl="1" indent="-457200">
              <a:lnSpc>
                <a:spcPct val="107000"/>
              </a:lnSpc>
              <a:spcAft>
                <a:spcPts val="1066"/>
              </a:spcAft>
              <a:buFont typeface="Arial" panose="020B0604020202020204" pitchFamily="34" charset="0"/>
              <a:buChar char="•"/>
            </a:pPr>
            <a:endParaRPr lang="pt-BR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87551A-13AD-456B-ACB5-A19799DC05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4869" y="3301653"/>
            <a:ext cx="3238500" cy="2362200"/>
          </a:xfrm>
          <a:prstGeom prst="rect">
            <a:avLst/>
          </a:prstGeom>
        </p:spPr>
      </p:pic>
      <p:sp>
        <p:nvSpPr>
          <p:cNvPr id="8" name="Rectangle 3">
            <a:extLst>
              <a:ext uri="{FF2B5EF4-FFF2-40B4-BE49-F238E27FC236}">
                <a16:creationId xmlns:a16="http://schemas.microsoft.com/office/drawing/2014/main" id="{C1698BF3-97D3-4934-A4AB-A585CAE507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0785" y="1460776"/>
            <a:ext cx="9629525" cy="13839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21882" tIns="60941" rIns="121882" bIns="60941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07000"/>
              </a:lnSpc>
              <a:spcAft>
                <a:spcPts val="1066"/>
              </a:spcAft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Projeto será criado com a classe </a:t>
            </a:r>
            <a:r>
              <a:rPr lang="pt-BR" sz="32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Main</a:t>
            </a:r>
            <a:r>
              <a:rPr lang="pt-BR" sz="32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que sobe o servidor, e uma </a:t>
            </a:r>
            <a:r>
              <a:rPr lang="pt-BR" sz="32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Api</a:t>
            </a:r>
            <a:r>
              <a:rPr lang="pt-BR" sz="32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t-BR" sz="32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MyResource</a:t>
            </a:r>
            <a:r>
              <a:rPr lang="pt-BR" sz="32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de exemplo</a:t>
            </a:r>
          </a:p>
        </p:txBody>
      </p:sp>
    </p:spTree>
    <p:extLst>
      <p:ext uri="{BB962C8B-B14F-4D97-AF65-F5344CB8AC3E}">
        <p14:creationId xmlns:p14="http://schemas.microsoft.com/office/powerpoint/2010/main" val="2598624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4">
            <a:extLst>
              <a:ext uri="{FF2B5EF4-FFF2-40B4-BE49-F238E27FC236}">
                <a16:creationId xmlns:a16="http://schemas.microsoft.com/office/drawing/2014/main" id="{7A4381FD-410B-0147-AA12-C8AB8CA702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116"/>
            <a:ext cx="12188238" cy="6855884"/>
          </a:xfrm>
          <a:prstGeom prst="rect">
            <a:avLst/>
          </a:prstGeom>
        </p:spPr>
      </p:pic>
      <p:sp>
        <p:nvSpPr>
          <p:cNvPr id="6" name="Com a taxa de rotatividade atual (churn rate), 75% das empresas do S&amp;P 500 serão substituídas por novas até 2027.">
            <a:extLst>
              <a:ext uri="{FF2B5EF4-FFF2-40B4-BE49-F238E27FC236}">
                <a16:creationId xmlns:a16="http://schemas.microsoft.com/office/drawing/2014/main" id="{77C556EA-BEC3-364C-808E-860B702EDC68}"/>
              </a:ext>
            </a:extLst>
          </p:cNvPr>
          <p:cNvSpPr/>
          <p:nvPr/>
        </p:nvSpPr>
        <p:spPr>
          <a:xfrm>
            <a:off x="2314203" y="188222"/>
            <a:ext cx="7697062" cy="1375331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1415" tIns="71415" rIns="71415" bIns="71415" anchor="ctr">
            <a:spAutoFit/>
          </a:bodyPr>
          <a:lstStyle>
            <a:defPPr>
              <a:defRPr lang="en-US"/>
            </a:defPPr>
            <a:lvl1pPr marL="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4000" b="1" dirty="0">
                <a:solidFill>
                  <a:srgbClr val="FF0066"/>
                </a:solidFill>
                <a:latin typeface="+mn-lt"/>
                <a:ea typeface="Gotham HTF Black" charset="0"/>
                <a:cs typeface="Gotham HTF Black" charset="0"/>
              </a:rPr>
              <a:t>CRIANDO UM NOVO PROJETO </a:t>
            </a:r>
            <a:r>
              <a:rPr lang="pt-BR" sz="4000" b="1" dirty="0" err="1">
                <a:solidFill>
                  <a:srgbClr val="FF0066"/>
                </a:solidFill>
                <a:latin typeface="+mn-lt"/>
                <a:ea typeface="Gotham HTF Black" charset="0"/>
                <a:cs typeface="Gotham HTF Black" charset="0"/>
              </a:rPr>
              <a:t>Grizzly</a:t>
            </a:r>
            <a:endParaRPr lang="pt-BR" sz="4000" b="1" dirty="0">
              <a:solidFill>
                <a:srgbClr val="FF0066"/>
              </a:solidFill>
              <a:latin typeface="+mn-lt"/>
              <a:ea typeface="Gotham HTF Black" charset="0"/>
              <a:cs typeface="Gotham HTF Black" charset="0"/>
            </a:endParaRPr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A6F88E69-5836-2CC9-F32C-2D38EECBE5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4140" y="723512"/>
            <a:ext cx="9629525" cy="13839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21882" tIns="60941" rIns="121882" bIns="60941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66693" lvl="1" indent="-457200">
              <a:lnSpc>
                <a:spcPct val="107000"/>
              </a:lnSpc>
              <a:spcAft>
                <a:spcPts val="1066"/>
              </a:spcAft>
              <a:buFont typeface="Arial" panose="020B0604020202020204" pitchFamily="34" charset="0"/>
              <a:buChar char="•"/>
            </a:pPr>
            <a:endParaRPr lang="pt-BR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87551A-13AD-456B-ACB5-A19799DC05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4869" y="3301653"/>
            <a:ext cx="3238500" cy="2362200"/>
          </a:xfrm>
          <a:prstGeom prst="rect">
            <a:avLst/>
          </a:prstGeom>
        </p:spPr>
      </p:pic>
      <p:sp>
        <p:nvSpPr>
          <p:cNvPr id="8" name="Rectangle 3">
            <a:extLst>
              <a:ext uri="{FF2B5EF4-FFF2-40B4-BE49-F238E27FC236}">
                <a16:creationId xmlns:a16="http://schemas.microsoft.com/office/drawing/2014/main" id="{C1698BF3-97D3-4934-A4AB-A585CAE507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0785" y="1460776"/>
            <a:ext cx="9629525" cy="13839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21882" tIns="60941" rIns="121882" bIns="60941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07000"/>
              </a:lnSpc>
              <a:spcAft>
                <a:spcPts val="1066"/>
              </a:spcAft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Projeto será criado com a classe </a:t>
            </a:r>
            <a:r>
              <a:rPr lang="pt-BR" sz="32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Main</a:t>
            </a:r>
            <a:r>
              <a:rPr lang="pt-BR" sz="32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que sobe o servidor, e uma </a:t>
            </a:r>
            <a:r>
              <a:rPr lang="pt-BR" sz="32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Api</a:t>
            </a:r>
            <a:r>
              <a:rPr lang="pt-BR" sz="32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t-BR" sz="32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MyResource</a:t>
            </a:r>
            <a:r>
              <a:rPr lang="pt-BR" sz="32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de exemplo</a:t>
            </a:r>
          </a:p>
        </p:txBody>
      </p:sp>
    </p:spTree>
    <p:extLst>
      <p:ext uri="{BB962C8B-B14F-4D97-AF65-F5344CB8AC3E}">
        <p14:creationId xmlns:p14="http://schemas.microsoft.com/office/powerpoint/2010/main" val="2250398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4">
            <a:extLst>
              <a:ext uri="{FF2B5EF4-FFF2-40B4-BE49-F238E27FC236}">
                <a16:creationId xmlns:a16="http://schemas.microsoft.com/office/drawing/2014/main" id="{7A4381FD-410B-0147-AA12-C8AB8CA702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116"/>
            <a:ext cx="12188238" cy="6855884"/>
          </a:xfrm>
          <a:prstGeom prst="rect">
            <a:avLst/>
          </a:prstGeom>
        </p:spPr>
      </p:pic>
      <p:sp>
        <p:nvSpPr>
          <p:cNvPr id="6" name="Com a taxa de rotatividade atual (churn rate), 75% das empresas do S&amp;P 500 serão substituídas por novas até 2027.">
            <a:extLst>
              <a:ext uri="{FF2B5EF4-FFF2-40B4-BE49-F238E27FC236}">
                <a16:creationId xmlns:a16="http://schemas.microsoft.com/office/drawing/2014/main" id="{77C556EA-BEC3-364C-808E-860B702EDC68}"/>
              </a:ext>
            </a:extLst>
          </p:cNvPr>
          <p:cNvSpPr/>
          <p:nvPr/>
        </p:nvSpPr>
        <p:spPr>
          <a:xfrm>
            <a:off x="2314203" y="188222"/>
            <a:ext cx="7697062" cy="1375331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1415" tIns="71415" rIns="71415" bIns="71415" anchor="ctr">
            <a:spAutoFit/>
          </a:bodyPr>
          <a:lstStyle>
            <a:defPPr>
              <a:defRPr lang="en-US"/>
            </a:defPPr>
            <a:lvl1pPr marL="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4000" b="1" dirty="0">
                <a:solidFill>
                  <a:srgbClr val="FF0066"/>
                </a:solidFill>
                <a:latin typeface="+mn-lt"/>
                <a:ea typeface="Gotham HTF Black" charset="0"/>
                <a:cs typeface="Gotham HTF Black" charset="0"/>
              </a:rPr>
              <a:t>CRIANDO UM NOVO PROJETO </a:t>
            </a:r>
            <a:r>
              <a:rPr lang="pt-BR" sz="4000" b="1" dirty="0" err="1">
                <a:solidFill>
                  <a:srgbClr val="FF0066"/>
                </a:solidFill>
                <a:latin typeface="+mn-lt"/>
                <a:ea typeface="Gotham HTF Black" charset="0"/>
                <a:cs typeface="Gotham HTF Black" charset="0"/>
              </a:rPr>
              <a:t>Grizzly</a:t>
            </a:r>
            <a:endParaRPr lang="pt-BR" sz="4000" b="1" dirty="0">
              <a:solidFill>
                <a:srgbClr val="FF0066"/>
              </a:solidFill>
              <a:latin typeface="+mn-lt"/>
              <a:ea typeface="Gotham HTF Black" charset="0"/>
              <a:cs typeface="Gotham HTF Black" charset="0"/>
            </a:endParaRPr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A6F88E69-5836-2CC9-F32C-2D38EECBE5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4140" y="723512"/>
            <a:ext cx="9629525" cy="13839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21882" tIns="60941" rIns="121882" bIns="60941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66693" lvl="1" indent="-457200">
              <a:lnSpc>
                <a:spcPct val="107000"/>
              </a:lnSpc>
              <a:spcAft>
                <a:spcPts val="1066"/>
              </a:spcAft>
              <a:buFont typeface="Arial" panose="020B0604020202020204" pitchFamily="34" charset="0"/>
              <a:buChar char="•"/>
            </a:pPr>
            <a:endParaRPr lang="pt-BR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C1698BF3-97D3-4934-A4AB-A585CAE507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0785" y="1460776"/>
            <a:ext cx="9629525" cy="13839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21882" tIns="60941" rIns="121882" bIns="60941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07000"/>
              </a:lnSpc>
              <a:spcAft>
                <a:spcPts val="1066"/>
              </a:spcAft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Localizar o arquivo pom.xml na raiz do projeto.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38AA13-AD90-449B-85E9-28F50D8400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5381" y="2686262"/>
            <a:ext cx="2657475" cy="2505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498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4">
            <a:extLst>
              <a:ext uri="{FF2B5EF4-FFF2-40B4-BE49-F238E27FC236}">
                <a16:creationId xmlns:a16="http://schemas.microsoft.com/office/drawing/2014/main" id="{7A4381FD-410B-0147-AA12-C8AB8CA702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116"/>
            <a:ext cx="12188238" cy="6855884"/>
          </a:xfrm>
          <a:prstGeom prst="rect">
            <a:avLst/>
          </a:prstGeom>
        </p:spPr>
      </p:pic>
      <p:sp>
        <p:nvSpPr>
          <p:cNvPr id="6" name="Com a taxa de rotatividade atual (churn rate), 75% das empresas do S&amp;P 500 serão substituídas por novas até 2027.">
            <a:extLst>
              <a:ext uri="{FF2B5EF4-FFF2-40B4-BE49-F238E27FC236}">
                <a16:creationId xmlns:a16="http://schemas.microsoft.com/office/drawing/2014/main" id="{77C556EA-BEC3-364C-808E-860B702EDC68}"/>
              </a:ext>
            </a:extLst>
          </p:cNvPr>
          <p:cNvSpPr/>
          <p:nvPr/>
        </p:nvSpPr>
        <p:spPr>
          <a:xfrm>
            <a:off x="2314203" y="188222"/>
            <a:ext cx="7697062" cy="1375331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1415" tIns="71415" rIns="71415" bIns="71415" anchor="ctr">
            <a:spAutoFit/>
          </a:bodyPr>
          <a:lstStyle>
            <a:defPPr>
              <a:defRPr lang="en-US"/>
            </a:defPPr>
            <a:lvl1pPr marL="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4000" b="1" dirty="0">
                <a:solidFill>
                  <a:srgbClr val="FF0066"/>
                </a:solidFill>
                <a:latin typeface="+mn-lt"/>
                <a:ea typeface="Gotham HTF Black" charset="0"/>
                <a:cs typeface="Gotham HTF Black" charset="0"/>
              </a:rPr>
              <a:t>CRIANDO UM NOVO PROJETO </a:t>
            </a:r>
            <a:r>
              <a:rPr lang="pt-BR" sz="4000" b="1" dirty="0" err="1">
                <a:solidFill>
                  <a:srgbClr val="FF0066"/>
                </a:solidFill>
                <a:latin typeface="+mn-lt"/>
                <a:ea typeface="Gotham HTF Black" charset="0"/>
                <a:cs typeface="Gotham HTF Black" charset="0"/>
              </a:rPr>
              <a:t>Grizzly</a:t>
            </a:r>
            <a:endParaRPr lang="pt-BR" sz="4000" b="1" dirty="0">
              <a:solidFill>
                <a:srgbClr val="FF0066"/>
              </a:solidFill>
              <a:latin typeface="+mn-lt"/>
              <a:ea typeface="Gotham HTF Black" charset="0"/>
              <a:cs typeface="Gotham HTF Black" charset="0"/>
            </a:endParaRPr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A6F88E69-5836-2CC9-F32C-2D38EECBE5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4140" y="723512"/>
            <a:ext cx="9629525" cy="13839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21882" tIns="60941" rIns="121882" bIns="60941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66693" lvl="1" indent="-457200">
              <a:lnSpc>
                <a:spcPct val="107000"/>
              </a:lnSpc>
              <a:spcAft>
                <a:spcPts val="1066"/>
              </a:spcAft>
              <a:buFont typeface="Arial" panose="020B0604020202020204" pitchFamily="34" charset="0"/>
              <a:buChar char="•"/>
            </a:pPr>
            <a:endParaRPr lang="pt-BR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C1698BF3-97D3-4934-A4AB-A585CAE507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0785" y="1460776"/>
            <a:ext cx="9629525" cy="13839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21882" tIns="60941" rIns="121882" bIns="60941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07000"/>
              </a:lnSpc>
              <a:spcAft>
                <a:spcPts val="1066"/>
              </a:spcAft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Para atualizar a versão do </a:t>
            </a:r>
            <a:r>
              <a:rPr lang="pt-BR" sz="32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java</a:t>
            </a:r>
            <a:r>
              <a:rPr lang="pt-BR" sz="32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alterar as </a:t>
            </a:r>
            <a:r>
              <a:rPr lang="pt-BR" sz="32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tags</a:t>
            </a:r>
            <a:r>
              <a:rPr lang="pt-BR" sz="32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t-BR" sz="32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source</a:t>
            </a:r>
            <a:r>
              <a:rPr lang="pt-BR" sz="32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 target do arquivo pom.xml de 1.8 para 16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C9F9BE-953A-4C0A-8F91-7F4231CC9C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4184" y="2562859"/>
            <a:ext cx="6562725" cy="20383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99A9594-50A4-411C-9A28-8813003B8E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46133" y="4715192"/>
            <a:ext cx="5838825" cy="2028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204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4">
            <a:extLst>
              <a:ext uri="{FF2B5EF4-FFF2-40B4-BE49-F238E27FC236}">
                <a16:creationId xmlns:a16="http://schemas.microsoft.com/office/drawing/2014/main" id="{7A4381FD-410B-0147-AA12-C8AB8CA702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116"/>
            <a:ext cx="12188238" cy="6855884"/>
          </a:xfrm>
          <a:prstGeom prst="rect">
            <a:avLst/>
          </a:prstGeom>
        </p:spPr>
      </p:pic>
      <p:sp>
        <p:nvSpPr>
          <p:cNvPr id="6" name="Com a taxa de rotatividade atual (churn rate), 75% das empresas do S&amp;P 500 serão substituídas por novas até 2027.">
            <a:extLst>
              <a:ext uri="{FF2B5EF4-FFF2-40B4-BE49-F238E27FC236}">
                <a16:creationId xmlns:a16="http://schemas.microsoft.com/office/drawing/2014/main" id="{77C556EA-BEC3-364C-808E-860B702EDC68}"/>
              </a:ext>
            </a:extLst>
          </p:cNvPr>
          <p:cNvSpPr/>
          <p:nvPr/>
        </p:nvSpPr>
        <p:spPr>
          <a:xfrm>
            <a:off x="2314203" y="68294"/>
            <a:ext cx="7697062" cy="759778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1415" tIns="71415" rIns="71415" bIns="71415" anchor="ctr">
            <a:spAutoFit/>
          </a:bodyPr>
          <a:lstStyle>
            <a:defPPr>
              <a:defRPr lang="en-US"/>
            </a:defPPr>
            <a:lvl1pPr marL="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4000" b="1" dirty="0">
                <a:solidFill>
                  <a:srgbClr val="FF0066"/>
                </a:solidFill>
                <a:latin typeface="+mn-lt"/>
                <a:ea typeface="Gotham HTF Black" charset="0"/>
                <a:cs typeface="Gotham HTF Black" charset="0"/>
              </a:rPr>
              <a:t>ENTENDENDO NOSSA API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6E772676-CAE5-8BBD-7F4D-DE03DDF46B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2480" y="828072"/>
            <a:ext cx="4559704" cy="3445770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72B34CA7-17FC-088C-5A47-D8119E0D6811}"/>
              </a:ext>
            </a:extLst>
          </p:cNvPr>
          <p:cNvSpPr/>
          <p:nvPr/>
        </p:nvSpPr>
        <p:spPr>
          <a:xfrm>
            <a:off x="3993503" y="2359678"/>
            <a:ext cx="2612570" cy="476827"/>
          </a:xfrm>
          <a:prstGeom prst="rect">
            <a:avLst/>
          </a:prstGeom>
          <a:noFill/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FED1E357-719C-4F46-AC29-EFAC101FFD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26769" y="4429689"/>
            <a:ext cx="9629525" cy="13839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21882" tIns="60941" rIns="121882" bIns="60941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07000"/>
              </a:lnSpc>
              <a:spcAft>
                <a:spcPts val="1066"/>
              </a:spcAft>
              <a:buFont typeface="Arial" panose="020B0604020202020204" pitchFamily="34" charset="0"/>
              <a:buChar char="•"/>
            </a:pPr>
            <a:r>
              <a:rPr lang="pt-BR" sz="32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Annotations</a:t>
            </a:r>
            <a:r>
              <a:rPr lang="pt-BR" sz="32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A sintaxe @{Classe} é uma anotação em </a:t>
            </a:r>
            <a:r>
              <a:rPr lang="pt-BR" sz="32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java</a:t>
            </a:r>
            <a:r>
              <a:rPr lang="pt-BR" sz="32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</a:p>
          <a:p>
            <a:pPr marL="457200" indent="-457200">
              <a:lnSpc>
                <a:spcPct val="107000"/>
              </a:lnSpc>
              <a:spcAft>
                <a:spcPts val="1066"/>
              </a:spcAft>
              <a:buFont typeface="Arial" panose="020B0604020202020204" pitchFamily="34" charset="0"/>
              <a:buChar char="•"/>
            </a:pPr>
            <a:r>
              <a:rPr lang="pt-BR" sz="32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Annotations</a:t>
            </a:r>
            <a:r>
              <a:rPr lang="pt-BR" sz="32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adicionam comportamentos extras na classe ou método em determinados contextos.</a:t>
            </a:r>
          </a:p>
        </p:txBody>
      </p:sp>
    </p:spTree>
    <p:extLst>
      <p:ext uri="{BB962C8B-B14F-4D97-AF65-F5344CB8AC3E}">
        <p14:creationId xmlns:p14="http://schemas.microsoft.com/office/powerpoint/2010/main" val="4252734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4">
            <a:extLst>
              <a:ext uri="{FF2B5EF4-FFF2-40B4-BE49-F238E27FC236}">
                <a16:creationId xmlns:a16="http://schemas.microsoft.com/office/drawing/2014/main" id="{7A4381FD-410B-0147-AA12-C8AB8CA702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116"/>
            <a:ext cx="12188238" cy="6855884"/>
          </a:xfrm>
          <a:prstGeom prst="rect">
            <a:avLst/>
          </a:prstGeom>
        </p:spPr>
      </p:pic>
      <p:sp>
        <p:nvSpPr>
          <p:cNvPr id="6" name="Com a taxa de rotatividade atual (churn rate), 75% das empresas do S&amp;P 500 serão substituídas por novas até 2027.">
            <a:extLst>
              <a:ext uri="{FF2B5EF4-FFF2-40B4-BE49-F238E27FC236}">
                <a16:creationId xmlns:a16="http://schemas.microsoft.com/office/drawing/2014/main" id="{77C556EA-BEC3-364C-808E-860B702EDC68}"/>
              </a:ext>
            </a:extLst>
          </p:cNvPr>
          <p:cNvSpPr/>
          <p:nvPr/>
        </p:nvSpPr>
        <p:spPr>
          <a:xfrm>
            <a:off x="2314203" y="68294"/>
            <a:ext cx="7697062" cy="759778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1415" tIns="71415" rIns="71415" bIns="71415" anchor="ctr">
            <a:spAutoFit/>
          </a:bodyPr>
          <a:lstStyle>
            <a:defPPr>
              <a:defRPr lang="en-US"/>
            </a:defPPr>
            <a:lvl1pPr marL="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4000" b="1" dirty="0">
                <a:solidFill>
                  <a:srgbClr val="FF0066"/>
                </a:solidFill>
                <a:latin typeface="+mn-lt"/>
                <a:ea typeface="Gotham HTF Black" charset="0"/>
                <a:cs typeface="Gotham HTF Black" charset="0"/>
              </a:rPr>
              <a:t>ENTENDENDO NOSSA API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6E772676-CAE5-8BBD-7F4D-DE03DDF46B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3921" y="783668"/>
            <a:ext cx="5296822" cy="4002810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72B34CA7-17FC-088C-5A47-D8119E0D6811}"/>
              </a:ext>
            </a:extLst>
          </p:cNvPr>
          <p:cNvSpPr/>
          <p:nvPr/>
        </p:nvSpPr>
        <p:spPr>
          <a:xfrm>
            <a:off x="3461657" y="2565803"/>
            <a:ext cx="3172408" cy="541291"/>
          </a:xfrm>
          <a:prstGeom prst="rect">
            <a:avLst/>
          </a:prstGeom>
          <a:noFill/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FED1E357-719C-4F46-AC29-EFAC101FFD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26769" y="4784257"/>
            <a:ext cx="9629525" cy="13839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21882" tIns="60941" rIns="121882" bIns="60941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07000"/>
              </a:lnSpc>
              <a:spcAft>
                <a:spcPts val="1066"/>
              </a:spcAft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Path: define o endereço onde a API será disponibilizada</a:t>
            </a:r>
          </a:p>
          <a:p>
            <a:pPr marL="457200" indent="-457200">
              <a:lnSpc>
                <a:spcPct val="107000"/>
              </a:lnSpc>
              <a:spcAft>
                <a:spcPts val="1066"/>
              </a:spcAft>
              <a:buFont typeface="Arial" panose="020B0604020202020204" pitchFamily="34" charset="0"/>
              <a:buChar char="•"/>
            </a:pPr>
            <a:r>
              <a:rPr lang="pt-BR" sz="32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Produces</a:t>
            </a:r>
            <a:r>
              <a:rPr lang="pt-BR" sz="32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define o tipo de dado que a api retornará</a:t>
            </a:r>
          </a:p>
        </p:txBody>
      </p:sp>
    </p:spTree>
    <p:extLst>
      <p:ext uri="{BB962C8B-B14F-4D97-AF65-F5344CB8AC3E}">
        <p14:creationId xmlns:p14="http://schemas.microsoft.com/office/powerpoint/2010/main" val="274244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4">
            <a:extLst>
              <a:ext uri="{FF2B5EF4-FFF2-40B4-BE49-F238E27FC236}">
                <a16:creationId xmlns:a16="http://schemas.microsoft.com/office/drawing/2014/main" id="{7A4381FD-410B-0147-AA12-C8AB8CA702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116"/>
            <a:ext cx="12188238" cy="6855884"/>
          </a:xfrm>
          <a:prstGeom prst="rect">
            <a:avLst/>
          </a:prstGeom>
        </p:spPr>
      </p:pic>
      <p:sp>
        <p:nvSpPr>
          <p:cNvPr id="6" name="Com a taxa de rotatividade atual (churn rate), 75% das empresas do S&amp;P 500 serão substituídas por novas até 2027.">
            <a:extLst>
              <a:ext uri="{FF2B5EF4-FFF2-40B4-BE49-F238E27FC236}">
                <a16:creationId xmlns:a16="http://schemas.microsoft.com/office/drawing/2014/main" id="{77C556EA-BEC3-364C-808E-860B702EDC68}"/>
              </a:ext>
            </a:extLst>
          </p:cNvPr>
          <p:cNvSpPr/>
          <p:nvPr/>
        </p:nvSpPr>
        <p:spPr>
          <a:xfrm>
            <a:off x="2314203" y="68294"/>
            <a:ext cx="7697062" cy="759778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1415" tIns="71415" rIns="71415" bIns="71415" anchor="ctr">
            <a:spAutoFit/>
          </a:bodyPr>
          <a:lstStyle>
            <a:defPPr>
              <a:defRPr lang="en-US"/>
            </a:defPPr>
            <a:lvl1pPr marL="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4000" b="1" dirty="0">
                <a:solidFill>
                  <a:srgbClr val="FF0066"/>
                </a:solidFill>
                <a:latin typeface="+mn-lt"/>
                <a:ea typeface="Gotham HTF Black" charset="0"/>
                <a:cs typeface="Gotham HTF Black" charset="0"/>
              </a:rPr>
              <a:t>ENTENDENDO NOSSA API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72B34CA7-17FC-088C-5A47-D8119E0D6811}"/>
              </a:ext>
            </a:extLst>
          </p:cNvPr>
          <p:cNvSpPr/>
          <p:nvPr/>
        </p:nvSpPr>
        <p:spPr>
          <a:xfrm>
            <a:off x="3228392" y="2929813"/>
            <a:ext cx="1875453" cy="382555"/>
          </a:xfrm>
          <a:prstGeom prst="rect">
            <a:avLst/>
          </a:prstGeom>
          <a:noFill/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FED1E357-719C-4F46-AC29-EFAC101FFD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26769" y="4037806"/>
            <a:ext cx="9629525" cy="13839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21882" tIns="60941" rIns="121882" bIns="60941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07000"/>
              </a:lnSpc>
              <a:spcAft>
                <a:spcPts val="1066"/>
              </a:spcAft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Podem ser concatenados. No exemplo acima, existiria o recurso </a:t>
            </a:r>
            <a:r>
              <a:rPr lang="pt-BR" sz="32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socios</a:t>
            </a:r>
            <a:r>
              <a:rPr lang="pt-BR" sz="32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/{</a:t>
            </a:r>
            <a:r>
              <a:rPr lang="pt-BR" sz="32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cpfSocio</a:t>
            </a:r>
            <a:r>
              <a:rPr lang="pt-BR" sz="32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}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A673C6AD-A118-7913-8723-0A0DC263F9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165" y="835753"/>
            <a:ext cx="10272129" cy="3077546"/>
          </a:xfrm>
          <a:prstGeom prst="rect">
            <a:avLst/>
          </a:prstGeom>
        </p:spPr>
      </p:pic>
      <p:sp>
        <p:nvSpPr>
          <p:cNvPr id="9" name="Rectangle 3">
            <a:extLst>
              <a:ext uri="{FF2B5EF4-FFF2-40B4-BE49-F238E27FC236}">
                <a16:creationId xmlns:a16="http://schemas.microsoft.com/office/drawing/2014/main" id="{74150B31-D5C8-27A1-096B-593A05E69F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20547" y="5123272"/>
            <a:ext cx="9629525" cy="13839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21882" tIns="60941" rIns="121882" bIns="60941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07000"/>
              </a:lnSpc>
              <a:spcAft>
                <a:spcPts val="1066"/>
              </a:spcAft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Podem possuir parâmetros dinâmicos. No exemplo acima, será gerada a </a:t>
            </a:r>
            <a:r>
              <a:rPr lang="pt-BR" sz="32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url</a:t>
            </a:r>
            <a:r>
              <a:rPr lang="pt-BR" sz="32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que responderia em </a:t>
            </a:r>
            <a:r>
              <a:rPr lang="pt-BR" sz="32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socios</a:t>
            </a:r>
            <a:r>
              <a:rPr lang="pt-BR" sz="32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/123, </a:t>
            </a:r>
            <a:r>
              <a:rPr lang="pt-BR" sz="32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socios</a:t>
            </a:r>
            <a:r>
              <a:rPr lang="pt-BR" sz="32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/456, etc.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9126BBB1-C037-A55B-D437-5A41183330E5}"/>
              </a:ext>
            </a:extLst>
          </p:cNvPr>
          <p:cNvSpPr/>
          <p:nvPr/>
        </p:nvSpPr>
        <p:spPr>
          <a:xfrm>
            <a:off x="1166327" y="835753"/>
            <a:ext cx="2155371" cy="461202"/>
          </a:xfrm>
          <a:prstGeom prst="rect">
            <a:avLst/>
          </a:prstGeom>
          <a:noFill/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34E7D401-9395-B8E8-2793-4997A7B199FF}"/>
              </a:ext>
            </a:extLst>
          </p:cNvPr>
          <p:cNvSpPr/>
          <p:nvPr/>
        </p:nvSpPr>
        <p:spPr>
          <a:xfrm>
            <a:off x="1496008" y="1999728"/>
            <a:ext cx="3001347" cy="461202"/>
          </a:xfrm>
          <a:prstGeom prst="rect">
            <a:avLst/>
          </a:prstGeom>
          <a:noFill/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09844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4">
            <a:extLst>
              <a:ext uri="{FF2B5EF4-FFF2-40B4-BE49-F238E27FC236}">
                <a16:creationId xmlns:a16="http://schemas.microsoft.com/office/drawing/2014/main" id="{7A4381FD-410B-0147-AA12-C8AB8CA702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5" y="15510"/>
            <a:ext cx="12188238" cy="6855884"/>
          </a:xfrm>
          <a:prstGeom prst="rect">
            <a:avLst/>
          </a:prstGeom>
        </p:spPr>
      </p:pic>
      <p:sp>
        <p:nvSpPr>
          <p:cNvPr id="6" name="Com a taxa de rotatividade atual (churn rate), 75% das empresas do S&amp;P 500 serão substituídas por novas até 2027.">
            <a:extLst>
              <a:ext uri="{FF2B5EF4-FFF2-40B4-BE49-F238E27FC236}">
                <a16:creationId xmlns:a16="http://schemas.microsoft.com/office/drawing/2014/main" id="{77C556EA-BEC3-364C-808E-860B702EDC68}"/>
              </a:ext>
            </a:extLst>
          </p:cNvPr>
          <p:cNvSpPr/>
          <p:nvPr/>
        </p:nvSpPr>
        <p:spPr>
          <a:xfrm>
            <a:off x="2314203" y="-99633"/>
            <a:ext cx="7697062" cy="882568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1415" tIns="71415" rIns="71415" bIns="71415" anchor="ctr">
            <a:spAutoFit/>
          </a:bodyPr>
          <a:lstStyle>
            <a:defPPr>
              <a:defRPr lang="en-US"/>
            </a:defPPr>
            <a:lvl1pPr marL="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4798" b="1" dirty="0">
                <a:solidFill>
                  <a:srgbClr val="FF0066"/>
                </a:solidFill>
                <a:latin typeface="+mn-lt"/>
                <a:ea typeface="Gotham HTF Black" charset="0"/>
                <a:cs typeface="Gotham HTF Black" charset="0"/>
              </a:rPr>
              <a:t>GET</a:t>
            </a:r>
          </a:p>
        </p:txBody>
      </p:sp>
      <p:pic>
        <p:nvPicPr>
          <p:cNvPr id="9" name="Imagem 8" descr="Diagrama&#10;&#10;Descrição gerada automaticamente">
            <a:extLst>
              <a:ext uri="{FF2B5EF4-FFF2-40B4-BE49-F238E27FC236}">
                <a16:creationId xmlns:a16="http://schemas.microsoft.com/office/drawing/2014/main" id="{CE7F817C-7C0B-93A3-77BE-8C6F1D890F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1975" y="1523246"/>
            <a:ext cx="6561518" cy="3217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030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4">
            <a:extLst>
              <a:ext uri="{FF2B5EF4-FFF2-40B4-BE49-F238E27FC236}">
                <a16:creationId xmlns:a16="http://schemas.microsoft.com/office/drawing/2014/main" id="{7A4381FD-410B-0147-AA12-C8AB8CA702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116"/>
            <a:ext cx="12188238" cy="6855884"/>
          </a:xfrm>
          <a:prstGeom prst="rect">
            <a:avLst/>
          </a:prstGeom>
        </p:spPr>
      </p:pic>
      <p:sp>
        <p:nvSpPr>
          <p:cNvPr id="6" name="Com a taxa de rotatividade atual (churn rate), 75% das empresas do S&amp;P 500 serão substituídas por novas até 2027.">
            <a:extLst>
              <a:ext uri="{FF2B5EF4-FFF2-40B4-BE49-F238E27FC236}">
                <a16:creationId xmlns:a16="http://schemas.microsoft.com/office/drawing/2014/main" id="{77C556EA-BEC3-364C-808E-860B702EDC68}"/>
              </a:ext>
            </a:extLst>
          </p:cNvPr>
          <p:cNvSpPr/>
          <p:nvPr/>
        </p:nvSpPr>
        <p:spPr>
          <a:xfrm>
            <a:off x="2314203" y="68294"/>
            <a:ext cx="7697062" cy="759778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1415" tIns="71415" rIns="71415" bIns="71415" anchor="ctr">
            <a:spAutoFit/>
          </a:bodyPr>
          <a:lstStyle>
            <a:defPPr>
              <a:defRPr lang="en-US"/>
            </a:defPPr>
            <a:lvl1pPr marL="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4000" b="1" dirty="0">
                <a:solidFill>
                  <a:srgbClr val="FF0066"/>
                </a:solidFill>
                <a:latin typeface="+mn-lt"/>
                <a:ea typeface="Gotham HTF Black" charset="0"/>
                <a:cs typeface="Gotham HTF Black" charset="0"/>
              </a:rPr>
              <a:t>ENTENDENDO NOSSA API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FED1E357-719C-4F46-AC29-EFAC101FFD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20546" y="899681"/>
            <a:ext cx="9629525" cy="13839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21882" tIns="60941" rIns="121882" bIns="60941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07000"/>
              </a:lnSpc>
              <a:spcAft>
                <a:spcPts val="1066"/>
              </a:spcAft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Possui a capacidade de gerar operações para todos os métodos HTTP, sendo os mais famosos, conforme exposto anteriormente</a:t>
            </a:r>
          </a:p>
          <a:p>
            <a:pPr marL="1066693" lvl="1" indent="-457200">
              <a:lnSpc>
                <a:spcPct val="107000"/>
              </a:lnSpc>
              <a:spcAft>
                <a:spcPts val="1066"/>
              </a:spcAft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GET – operações de busca</a:t>
            </a:r>
          </a:p>
          <a:p>
            <a:pPr marL="1066693" lvl="1" indent="-457200">
              <a:lnSpc>
                <a:spcPct val="107000"/>
              </a:lnSpc>
              <a:spcAft>
                <a:spcPts val="1066"/>
              </a:spcAft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POST – operações de criação</a:t>
            </a:r>
          </a:p>
          <a:p>
            <a:pPr marL="1066693" lvl="1" indent="-457200">
              <a:lnSpc>
                <a:spcPct val="107000"/>
              </a:lnSpc>
              <a:spcAft>
                <a:spcPts val="1066"/>
              </a:spcAft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PUT – operações de atualização</a:t>
            </a:r>
          </a:p>
          <a:p>
            <a:pPr marL="1066693" lvl="1" indent="-457200">
              <a:lnSpc>
                <a:spcPct val="107000"/>
              </a:lnSpc>
              <a:spcAft>
                <a:spcPts val="1066"/>
              </a:spcAft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DELETE – operações de exclusão</a:t>
            </a:r>
          </a:p>
        </p:txBody>
      </p:sp>
    </p:spTree>
    <p:extLst>
      <p:ext uri="{BB962C8B-B14F-4D97-AF65-F5344CB8AC3E}">
        <p14:creationId xmlns:p14="http://schemas.microsoft.com/office/powerpoint/2010/main" val="49917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4">
            <a:extLst>
              <a:ext uri="{FF2B5EF4-FFF2-40B4-BE49-F238E27FC236}">
                <a16:creationId xmlns:a16="http://schemas.microsoft.com/office/drawing/2014/main" id="{7A4381FD-410B-0147-AA12-C8AB8CA702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116"/>
            <a:ext cx="12188238" cy="6855884"/>
          </a:xfrm>
          <a:prstGeom prst="rect">
            <a:avLst/>
          </a:prstGeom>
        </p:spPr>
      </p:pic>
      <p:sp>
        <p:nvSpPr>
          <p:cNvPr id="6" name="Com a taxa de rotatividade atual (churn rate), 75% das empresas do S&amp;P 500 serão substituídas por novas até 2027.">
            <a:extLst>
              <a:ext uri="{FF2B5EF4-FFF2-40B4-BE49-F238E27FC236}">
                <a16:creationId xmlns:a16="http://schemas.microsoft.com/office/drawing/2014/main" id="{77C556EA-BEC3-364C-808E-860B702EDC68}"/>
              </a:ext>
            </a:extLst>
          </p:cNvPr>
          <p:cNvSpPr/>
          <p:nvPr/>
        </p:nvSpPr>
        <p:spPr>
          <a:xfrm>
            <a:off x="2314203" y="68294"/>
            <a:ext cx="7697062" cy="759778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1415" tIns="71415" rIns="71415" bIns="71415" anchor="ctr">
            <a:spAutoFit/>
          </a:bodyPr>
          <a:lstStyle>
            <a:defPPr>
              <a:defRPr lang="en-US"/>
            </a:defPPr>
            <a:lvl1pPr marL="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4000" b="1" dirty="0">
                <a:solidFill>
                  <a:srgbClr val="FF0066"/>
                </a:solidFill>
                <a:latin typeface="+mn-lt"/>
                <a:ea typeface="Gotham HTF Black" charset="0"/>
                <a:cs typeface="Gotham HTF Black" charset="0"/>
              </a:rPr>
              <a:t>ENTENDENDO NOSSA API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D5124CB-8D50-DE6E-3B3C-5B692FE7A3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7664" y="828072"/>
            <a:ext cx="10475167" cy="5842329"/>
          </a:xfrm>
          <a:prstGeom prst="rect">
            <a:avLst/>
          </a:prstGeom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9F052EA3-DD7B-2A4B-09D2-40AF90E1D60E}"/>
              </a:ext>
            </a:extLst>
          </p:cNvPr>
          <p:cNvSpPr/>
          <p:nvPr/>
        </p:nvSpPr>
        <p:spPr>
          <a:xfrm>
            <a:off x="1147664" y="1063690"/>
            <a:ext cx="1166539" cy="317241"/>
          </a:xfrm>
          <a:prstGeom prst="rect">
            <a:avLst/>
          </a:prstGeom>
          <a:noFill/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FC94EDB6-6206-2F0F-3134-07DDB15BF854}"/>
              </a:ext>
            </a:extLst>
          </p:cNvPr>
          <p:cNvSpPr/>
          <p:nvPr/>
        </p:nvSpPr>
        <p:spPr>
          <a:xfrm>
            <a:off x="1194528" y="2363755"/>
            <a:ext cx="1166539" cy="317241"/>
          </a:xfrm>
          <a:prstGeom prst="rect">
            <a:avLst/>
          </a:prstGeom>
          <a:noFill/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5A25374B-4C0B-76BA-2E70-34468916DF8B}"/>
              </a:ext>
            </a:extLst>
          </p:cNvPr>
          <p:cNvSpPr/>
          <p:nvPr/>
        </p:nvSpPr>
        <p:spPr>
          <a:xfrm>
            <a:off x="1194528" y="3603056"/>
            <a:ext cx="1166539" cy="317241"/>
          </a:xfrm>
          <a:prstGeom prst="rect">
            <a:avLst/>
          </a:prstGeom>
          <a:noFill/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77D661EA-7E3A-01CF-484B-C0310EB88F38}"/>
              </a:ext>
            </a:extLst>
          </p:cNvPr>
          <p:cNvSpPr/>
          <p:nvPr/>
        </p:nvSpPr>
        <p:spPr>
          <a:xfrm>
            <a:off x="1222731" y="5138167"/>
            <a:ext cx="1166540" cy="317241"/>
          </a:xfrm>
          <a:prstGeom prst="rect">
            <a:avLst/>
          </a:prstGeom>
          <a:noFill/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31493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4">
            <a:extLst>
              <a:ext uri="{FF2B5EF4-FFF2-40B4-BE49-F238E27FC236}">
                <a16:creationId xmlns:a16="http://schemas.microsoft.com/office/drawing/2014/main" id="{7A4381FD-410B-0147-AA12-C8AB8CA702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62" y="0"/>
            <a:ext cx="12188238" cy="6855884"/>
          </a:xfrm>
          <a:prstGeom prst="rect">
            <a:avLst/>
          </a:prstGeom>
        </p:spPr>
      </p:pic>
      <p:sp>
        <p:nvSpPr>
          <p:cNvPr id="6" name="Com a taxa de rotatividade atual (churn rate), 75% das empresas do S&amp;P 500 serão substituídas por novas até 2027.">
            <a:extLst>
              <a:ext uri="{FF2B5EF4-FFF2-40B4-BE49-F238E27FC236}">
                <a16:creationId xmlns:a16="http://schemas.microsoft.com/office/drawing/2014/main" id="{77C556EA-BEC3-364C-808E-860B702EDC68}"/>
              </a:ext>
            </a:extLst>
          </p:cNvPr>
          <p:cNvSpPr/>
          <p:nvPr/>
        </p:nvSpPr>
        <p:spPr>
          <a:xfrm>
            <a:off x="2314203" y="68294"/>
            <a:ext cx="7697062" cy="759778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1415" tIns="71415" rIns="71415" bIns="71415" anchor="ctr">
            <a:spAutoFit/>
          </a:bodyPr>
          <a:lstStyle>
            <a:defPPr>
              <a:defRPr lang="en-US"/>
            </a:defPPr>
            <a:lvl1pPr marL="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4000" b="1" dirty="0">
                <a:solidFill>
                  <a:srgbClr val="FF0066"/>
                </a:solidFill>
                <a:latin typeface="+mn-lt"/>
                <a:ea typeface="Gotham HTF Black" charset="0"/>
                <a:cs typeface="Gotham HTF Black" charset="0"/>
              </a:rPr>
              <a:t>ENTENDENDO NOSSA API</a:t>
            </a:r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1DC5B869-378E-2FC8-4AC5-7723C05A23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20546" y="899681"/>
            <a:ext cx="9629525" cy="13839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21882" tIns="60941" rIns="121882" bIns="60941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07000"/>
              </a:lnSpc>
              <a:spcAft>
                <a:spcPts val="1066"/>
              </a:spcAft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Para operações que esperam dados enviados (POST e PUT), o framework JAX-RS converte automaticamente os dados enviados (tipicamente em JSON) em um objeto</a:t>
            </a:r>
          </a:p>
        </p:txBody>
      </p:sp>
    </p:spTree>
    <p:extLst>
      <p:ext uri="{BB962C8B-B14F-4D97-AF65-F5344CB8AC3E}">
        <p14:creationId xmlns:p14="http://schemas.microsoft.com/office/powerpoint/2010/main" val="3472879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4">
            <a:extLst>
              <a:ext uri="{FF2B5EF4-FFF2-40B4-BE49-F238E27FC236}">
                <a16:creationId xmlns:a16="http://schemas.microsoft.com/office/drawing/2014/main" id="{7A4381FD-410B-0147-AA12-C8AB8CA702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116"/>
            <a:ext cx="12188238" cy="6855884"/>
          </a:xfrm>
          <a:prstGeom prst="rect">
            <a:avLst/>
          </a:prstGeom>
        </p:spPr>
      </p:pic>
      <p:sp>
        <p:nvSpPr>
          <p:cNvPr id="6" name="Com a taxa de rotatividade atual (churn rate), 75% das empresas do S&amp;P 500 serão substituídas por novas até 2027.">
            <a:extLst>
              <a:ext uri="{FF2B5EF4-FFF2-40B4-BE49-F238E27FC236}">
                <a16:creationId xmlns:a16="http://schemas.microsoft.com/office/drawing/2014/main" id="{77C556EA-BEC3-364C-808E-860B702EDC68}"/>
              </a:ext>
            </a:extLst>
          </p:cNvPr>
          <p:cNvSpPr/>
          <p:nvPr/>
        </p:nvSpPr>
        <p:spPr>
          <a:xfrm>
            <a:off x="2314203" y="68294"/>
            <a:ext cx="7697062" cy="759778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1415" tIns="71415" rIns="71415" bIns="71415" anchor="ctr">
            <a:spAutoFit/>
          </a:bodyPr>
          <a:lstStyle>
            <a:defPPr>
              <a:defRPr lang="en-US"/>
            </a:defPPr>
            <a:lvl1pPr marL="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4000" b="1" dirty="0">
                <a:solidFill>
                  <a:srgbClr val="FF0066"/>
                </a:solidFill>
                <a:latin typeface="+mn-lt"/>
                <a:ea typeface="Gotham HTF Black" charset="0"/>
                <a:cs typeface="Gotham HTF Black" charset="0"/>
              </a:rPr>
              <a:t>ENTENDENDO NOSSA API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54E8BF0-23E3-8905-CB39-02F0036DC7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7461" y="828072"/>
            <a:ext cx="8873413" cy="5889559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A91D2CF5-A2FF-7897-A05E-173567393FE3}"/>
              </a:ext>
            </a:extLst>
          </p:cNvPr>
          <p:cNvSpPr/>
          <p:nvPr/>
        </p:nvSpPr>
        <p:spPr>
          <a:xfrm>
            <a:off x="6783355" y="4189445"/>
            <a:ext cx="2621902" cy="401216"/>
          </a:xfrm>
          <a:prstGeom prst="rect">
            <a:avLst/>
          </a:prstGeom>
          <a:noFill/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670F4B49-AA54-CAA6-2562-AEFFAC67BD3E}"/>
              </a:ext>
            </a:extLst>
          </p:cNvPr>
          <p:cNvSpPr/>
          <p:nvPr/>
        </p:nvSpPr>
        <p:spPr>
          <a:xfrm>
            <a:off x="4783168" y="2668555"/>
            <a:ext cx="2621902" cy="401216"/>
          </a:xfrm>
          <a:prstGeom prst="rect">
            <a:avLst/>
          </a:prstGeom>
          <a:noFill/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24248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4">
            <a:extLst>
              <a:ext uri="{FF2B5EF4-FFF2-40B4-BE49-F238E27FC236}">
                <a16:creationId xmlns:a16="http://schemas.microsoft.com/office/drawing/2014/main" id="{7A4381FD-410B-0147-AA12-C8AB8CA702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116"/>
            <a:ext cx="12188238" cy="6855884"/>
          </a:xfrm>
          <a:prstGeom prst="rect">
            <a:avLst/>
          </a:prstGeom>
        </p:spPr>
      </p:pic>
      <p:sp>
        <p:nvSpPr>
          <p:cNvPr id="6" name="Com a taxa de rotatividade atual (churn rate), 75% das empresas do S&amp;P 500 serão substituídas por novas até 2027.">
            <a:extLst>
              <a:ext uri="{FF2B5EF4-FFF2-40B4-BE49-F238E27FC236}">
                <a16:creationId xmlns:a16="http://schemas.microsoft.com/office/drawing/2014/main" id="{77C556EA-BEC3-364C-808E-860B702EDC68}"/>
              </a:ext>
            </a:extLst>
          </p:cNvPr>
          <p:cNvSpPr/>
          <p:nvPr/>
        </p:nvSpPr>
        <p:spPr>
          <a:xfrm>
            <a:off x="2314203" y="68294"/>
            <a:ext cx="7697062" cy="759778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1415" tIns="71415" rIns="71415" bIns="71415" anchor="ctr">
            <a:spAutoFit/>
          </a:bodyPr>
          <a:lstStyle>
            <a:defPPr>
              <a:defRPr lang="en-US"/>
            </a:defPPr>
            <a:lvl1pPr marL="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4000" b="1" dirty="0">
                <a:solidFill>
                  <a:srgbClr val="FF0066"/>
                </a:solidFill>
                <a:latin typeface="+mn-lt"/>
                <a:ea typeface="Gotham HTF Black" charset="0"/>
                <a:cs typeface="Gotham HTF Black" charset="0"/>
              </a:rPr>
              <a:t>ENTENDENDO NOSSA API</a:t>
            </a:r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93577C80-B41C-59A3-F169-56F8D49594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47971" y="1089332"/>
            <a:ext cx="9629525" cy="13839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21882" tIns="60941" rIns="121882" bIns="60941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07000"/>
              </a:lnSpc>
              <a:spcAft>
                <a:spcPts val="1066"/>
              </a:spcAft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 classe Response possui recursos que ajudam a retornar o código de resposta http apropriado.</a:t>
            </a:r>
          </a:p>
          <a:p>
            <a:pPr marL="1066693" lvl="1" indent="-457200">
              <a:lnSpc>
                <a:spcPct val="107000"/>
              </a:lnSpc>
              <a:spcAft>
                <a:spcPts val="1066"/>
              </a:spcAft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Códigos mais comuns:</a:t>
            </a:r>
          </a:p>
          <a:p>
            <a:pPr marL="1676187" lvl="2" indent="-457200">
              <a:lnSpc>
                <a:spcPct val="107000"/>
              </a:lnSpc>
              <a:spcAft>
                <a:spcPts val="1066"/>
              </a:spcAft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200 – sucesso - pode ser utilizado sempre que a operação funciona</a:t>
            </a:r>
          </a:p>
          <a:p>
            <a:pPr marL="1676187" lvl="2" indent="-457200">
              <a:lnSpc>
                <a:spcPct val="107000"/>
              </a:lnSpc>
              <a:spcAft>
                <a:spcPts val="1066"/>
              </a:spcAft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201 – </a:t>
            </a:r>
            <a:r>
              <a:rPr lang="pt-BR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created</a:t>
            </a:r>
            <a:r>
              <a:rPr lang="pt-BR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– Utilizado normalmente na operação de criação (POST)</a:t>
            </a:r>
          </a:p>
          <a:p>
            <a:pPr marL="1676187" lvl="2" indent="-457200">
              <a:lnSpc>
                <a:spcPct val="107000"/>
              </a:lnSpc>
              <a:spcAft>
                <a:spcPts val="1066"/>
              </a:spcAft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204 – no </a:t>
            </a:r>
            <a:r>
              <a:rPr lang="pt-BR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content</a:t>
            </a:r>
            <a:r>
              <a:rPr lang="pt-BR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ou 404 – </a:t>
            </a:r>
            <a:r>
              <a:rPr lang="pt-BR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Not</a:t>
            </a:r>
            <a:r>
              <a:rPr lang="pt-BR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t-BR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found</a:t>
            </a:r>
            <a:r>
              <a:rPr lang="pt-BR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– utilizado em operações de GET quando o registro não é encontrado</a:t>
            </a:r>
          </a:p>
          <a:p>
            <a:pPr marL="1676187" lvl="2" indent="-457200">
              <a:lnSpc>
                <a:spcPct val="107000"/>
              </a:lnSpc>
              <a:spcAft>
                <a:spcPts val="1066"/>
              </a:spcAft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500 – </a:t>
            </a:r>
            <a:r>
              <a:rPr lang="pt-BR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internal</a:t>
            </a:r>
            <a:r>
              <a:rPr lang="pt-BR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server </a:t>
            </a:r>
            <a:r>
              <a:rPr lang="pt-BR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error</a:t>
            </a:r>
            <a:r>
              <a:rPr lang="pt-BR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– utilizado em caso de erro na operação</a:t>
            </a:r>
          </a:p>
        </p:txBody>
      </p:sp>
    </p:spTree>
    <p:extLst>
      <p:ext uri="{BB962C8B-B14F-4D97-AF65-F5344CB8AC3E}">
        <p14:creationId xmlns:p14="http://schemas.microsoft.com/office/powerpoint/2010/main" val="875270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4">
            <a:extLst>
              <a:ext uri="{FF2B5EF4-FFF2-40B4-BE49-F238E27FC236}">
                <a16:creationId xmlns:a16="http://schemas.microsoft.com/office/drawing/2014/main" id="{7A4381FD-410B-0147-AA12-C8AB8CA702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116"/>
            <a:ext cx="12188238" cy="6855884"/>
          </a:xfrm>
          <a:prstGeom prst="rect">
            <a:avLst/>
          </a:prstGeom>
        </p:spPr>
      </p:pic>
      <p:sp>
        <p:nvSpPr>
          <p:cNvPr id="6" name="Com a taxa de rotatividade atual (churn rate), 75% das empresas do S&amp;P 500 serão substituídas por novas até 2027.">
            <a:extLst>
              <a:ext uri="{FF2B5EF4-FFF2-40B4-BE49-F238E27FC236}">
                <a16:creationId xmlns:a16="http://schemas.microsoft.com/office/drawing/2014/main" id="{77C556EA-BEC3-364C-808E-860B702EDC68}"/>
              </a:ext>
            </a:extLst>
          </p:cNvPr>
          <p:cNvSpPr/>
          <p:nvPr/>
        </p:nvSpPr>
        <p:spPr>
          <a:xfrm>
            <a:off x="2314203" y="68294"/>
            <a:ext cx="7697062" cy="759778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1415" tIns="71415" rIns="71415" bIns="71415" anchor="ctr">
            <a:spAutoFit/>
          </a:bodyPr>
          <a:lstStyle>
            <a:defPPr>
              <a:defRPr lang="en-US"/>
            </a:defPPr>
            <a:lvl1pPr marL="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4000" b="1" dirty="0">
                <a:solidFill>
                  <a:srgbClr val="FF0066"/>
                </a:solidFill>
                <a:latin typeface="+mn-lt"/>
                <a:ea typeface="Gotham HTF Black" charset="0"/>
                <a:cs typeface="Gotham HTF Black" charset="0"/>
              </a:rPr>
              <a:t>ENTENDENDO NOSSA API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B9CD704-9AD7-FCD6-8936-6C8CAA0031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1021" y="1648777"/>
            <a:ext cx="10443425" cy="3560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774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4">
            <a:extLst>
              <a:ext uri="{FF2B5EF4-FFF2-40B4-BE49-F238E27FC236}">
                <a16:creationId xmlns:a16="http://schemas.microsoft.com/office/drawing/2014/main" id="{7A4381FD-410B-0147-AA12-C8AB8CA702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116"/>
            <a:ext cx="12188238" cy="6855884"/>
          </a:xfrm>
          <a:prstGeom prst="rect">
            <a:avLst/>
          </a:prstGeom>
        </p:spPr>
      </p:pic>
      <p:sp>
        <p:nvSpPr>
          <p:cNvPr id="6" name="Com a taxa de rotatividade atual (churn rate), 75% das empresas do S&amp;P 500 serão substituídas por novas até 2027.">
            <a:extLst>
              <a:ext uri="{FF2B5EF4-FFF2-40B4-BE49-F238E27FC236}">
                <a16:creationId xmlns:a16="http://schemas.microsoft.com/office/drawing/2014/main" id="{77C556EA-BEC3-364C-808E-860B702EDC68}"/>
              </a:ext>
            </a:extLst>
          </p:cNvPr>
          <p:cNvSpPr/>
          <p:nvPr/>
        </p:nvSpPr>
        <p:spPr>
          <a:xfrm>
            <a:off x="2314203" y="68294"/>
            <a:ext cx="7697062" cy="759778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1415" tIns="71415" rIns="71415" bIns="71415" anchor="ctr">
            <a:spAutoFit/>
          </a:bodyPr>
          <a:lstStyle>
            <a:defPPr>
              <a:defRPr lang="en-US"/>
            </a:defPPr>
            <a:lvl1pPr marL="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4000" b="1" dirty="0">
                <a:solidFill>
                  <a:srgbClr val="FF0066"/>
                </a:solidFill>
                <a:latin typeface="+mn-lt"/>
                <a:ea typeface="Gotham HTF Black" charset="0"/>
                <a:cs typeface="Gotham HTF Black" charset="0"/>
              </a:rPr>
              <a:t>ENTENDENDO NOSSA API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76BC728-1B3A-A3BB-ADCE-AA02A5AF9D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9809" y="1084100"/>
            <a:ext cx="8705850" cy="485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579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4">
            <a:extLst>
              <a:ext uri="{FF2B5EF4-FFF2-40B4-BE49-F238E27FC236}">
                <a16:creationId xmlns:a16="http://schemas.microsoft.com/office/drawing/2014/main" id="{7A4381FD-410B-0147-AA12-C8AB8CA702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116"/>
            <a:ext cx="12188238" cy="6855884"/>
          </a:xfrm>
          <a:prstGeom prst="rect">
            <a:avLst/>
          </a:prstGeom>
        </p:spPr>
      </p:pic>
      <p:sp>
        <p:nvSpPr>
          <p:cNvPr id="6" name="Com a taxa de rotatividade atual (churn rate), 75% das empresas do S&amp;P 500 serão substituídas por novas até 2027.">
            <a:extLst>
              <a:ext uri="{FF2B5EF4-FFF2-40B4-BE49-F238E27FC236}">
                <a16:creationId xmlns:a16="http://schemas.microsoft.com/office/drawing/2014/main" id="{77C556EA-BEC3-364C-808E-860B702EDC68}"/>
              </a:ext>
            </a:extLst>
          </p:cNvPr>
          <p:cNvSpPr/>
          <p:nvPr/>
        </p:nvSpPr>
        <p:spPr>
          <a:xfrm>
            <a:off x="2314203" y="68294"/>
            <a:ext cx="7697062" cy="759778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1415" tIns="71415" rIns="71415" bIns="71415" anchor="ctr">
            <a:spAutoFit/>
          </a:bodyPr>
          <a:lstStyle>
            <a:defPPr>
              <a:defRPr lang="en-US"/>
            </a:defPPr>
            <a:lvl1pPr marL="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4000" b="1" dirty="0">
                <a:solidFill>
                  <a:srgbClr val="FF0066"/>
                </a:solidFill>
                <a:latin typeface="+mn-lt"/>
                <a:ea typeface="Gotham HTF Black" charset="0"/>
                <a:cs typeface="Gotham HTF Black" charset="0"/>
              </a:rPr>
              <a:t>ENTENDENDO NOSSA API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894EAF5-4B7E-1C2B-EC87-CC2AA918BB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9796" y="990600"/>
            <a:ext cx="8905875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186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4">
            <a:extLst>
              <a:ext uri="{FF2B5EF4-FFF2-40B4-BE49-F238E27FC236}">
                <a16:creationId xmlns:a16="http://schemas.microsoft.com/office/drawing/2014/main" id="{7A4381FD-410B-0147-AA12-C8AB8CA702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116"/>
            <a:ext cx="12188238" cy="6855884"/>
          </a:xfrm>
          <a:prstGeom prst="rect">
            <a:avLst/>
          </a:prstGeom>
        </p:spPr>
      </p:pic>
      <p:sp>
        <p:nvSpPr>
          <p:cNvPr id="6" name="Com a taxa de rotatividade atual (churn rate), 75% das empresas do S&amp;P 500 serão substituídas por novas até 2027.">
            <a:extLst>
              <a:ext uri="{FF2B5EF4-FFF2-40B4-BE49-F238E27FC236}">
                <a16:creationId xmlns:a16="http://schemas.microsoft.com/office/drawing/2014/main" id="{77C556EA-BEC3-364C-808E-860B702EDC68}"/>
              </a:ext>
            </a:extLst>
          </p:cNvPr>
          <p:cNvSpPr/>
          <p:nvPr/>
        </p:nvSpPr>
        <p:spPr>
          <a:xfrm>
            <a:off x="2314203" y="68294"/>
            <a:ext cx="7697062" cy="759778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1415" tIns="71415" rIns="71415" bIns="71415" anchor="ctr">
            <a:spAutoFit/>
          </a:bodyPr>
          <a:lstStyle>
            <a:defPPr>
              <a:defRPr lang="en-US"/>
            </a:defPPr>
            <a:lvl1pPr marL="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4000" b="1" dirty="0">
                <a:solidFill>
                  <a:srgbClr val="FF0066"/>
                </a:solidFill>
                <a:latin typeface="+mn-lt"/>
                <a:ea typeface="Gotham HTF Black" charset="0"/>
                <a:cs typeface="Gotham HTF Black" charset="0"/>
              </a:rPr>
              <a:t>TESTANDO NOSSA API</a:t>
            </a:r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C30DF5EF-9E33-68F9-5059-47B725299F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47971" y="1089332"/>
            <a:ext cx="9629525" cy="13839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21882" tIns="60941" rIns="121882" bIns="60941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07000"/>
              </a:lnSpc>
              <a:spcAft>
                <a:spcPts val="1066"/>
              </a:spcAft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Existem diversas ferramentas para teste de apis REST</a:t>
            </a:r>
          </a:p>
          <a:p>
            <a:pPr marL="1066693" lvl="1" indent="-457200">
              <a:lnSpc>
                <a:spcPct val="107000"/>
              </a:lnSpc>
              <a:spcAft>
                <a:spcPts val="1066"/>
              </a:spcAft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SOAP-UI</a:t>
            </a:r>
          </a:p>
          <a:p>
            <a:pPr marL="1066693" lvl="1" indent="-457200">
              <a:lnSpc>
                <a:spcPct val="107000"/>
              </a:lnSpc>
              <a:spcAft>
                <a:spcPts val="1066"/>
              </a:spcAft>
              <a:buFont typeface="Arial" panose="020B0604020202020204" pitchFamily="34" charset="0"/>
              <a:buChar char="•"/>
            </a:pPr>
            <a:r>
              <a:rPr lang="pt-BR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Postman</a:t>
            </a:r>
            <a:endParaRPr lang="pt-BR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066693" lvl="1" indent="-457200">
              <a:lnSpc>
                <a:spcPct val="107000"/>
              </a:lnSpc>
              <a:spcAft>
                <a:spcPts val="1066"/>
              </a:spcAft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Diversas ferramentas online</a:t>
            </a:r>
          </a:p>
          <a:p>
            <a:pPr marL="457200" indent="-457200">
              <a:lnSpc>
                <a:spcPct val="107000"/>
              </a:lnSpc>
              <a:spcAft>
                <a:spcPts val="1066"/>
              </a:spcAft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Para nossos testes, utilizaremos o </a:t>
            </a:r>
            <a:r>
              <a:rPr lang="pt-BR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Postman</a:t>
            </a:r>
            <a:r>
              <a:rPr lang="pt-BR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</a:p>
          <a:p>
            <a:pPr marL="1066693" lvl="1" indent="-457200">
              <a:lnSpc>
                <a:spcPct val="107000"/>
              </a:lnSpc>
              <a:spcAft>
                <a:spcPts val="1066"/>
              </a:spcAft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https://www.postman.com/downloads/</a:t>
            </a:r>
          </a:p>
        </p:txBody>
      </p:sp>
    </p:spTree>
    <p:extLst>
      <p:ext uri="{BB962C8B-B14F-4D97-AF65-F5344CB8AC3E}">
        <p14:creationId xmlns:p14="http://schemas.microsoft.com/office/powerpoint/2010/main" val="2643502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4">
            <a:extLst>
              <a:ext uri="{FF2B5EF4-FFF2-40B4-BE49-F238E27FC236}">
                <a16:creationId xmlns:a16="http://schemas.microsoft.com/office/drawing/2014/main" id="{7A4381FD-410B-0147-AA12-C8AB8CA702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116"/>
            <a:ext cx="12188238" cy="6855884"/>
          </a:xfrm>
          <a:prstGeom prst="rect">
            <a:avLst/>
          </a:prstGeom>
        </p:spPr>
      </p:pic>
      <p:sp>
        <p:nvSpPr>
          <p:cNvPr id="6" name="Com a taxa de rotatividade atual (churn rate), 75% das empresas do S&amp;P 500 serão substituídas por novas até 2027.">
            <a:extLst>
              <a:ext uri="{FF2B5EF4-FFF2-40B4-BE49-F238E27FC236}">
                <a16:creationId xmlns:a16="http://schemas.microsoft.com/office/drawing/2014/main" id="{77C556EA-BEC3-364C-808E-860B702EDC68}"/>
              </a:ext>
            </a:extLst>
          </p:cNvPr>
          <p:cNvSpPr/>
          <p:nvPr/>
        </p:nvSpPr>
        <p:spPr>
          <a:xfrm>
            <a:off x="2314203" y="68294"/>
            <a:ext cx="7697062" cy="759778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1415" tIns="71415" rIns="71415" bIns="71415" anchor="ctr">
            <a:spAutoFit/>
          </a:bodyPr>
          <a:lstStyle>
            <a:defPPr>
              <a:defRPr lang="en-US"/>
            </a:defPPr>
            <a:lvl1pPr marL="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4000" b="1" dirty="0">
                <a:solidFill>
                  <a:srgbClr val="FF0066"/>
                </a:solidFill>
                <a:latin typeface="+mn-lt"/>
                <a:ea typeface="Gotham HTF Black" charset="0"/>
                <a:cs typeface="Gotham HTF Black" charset="0"/>
              </a:rPr>
              <a:t>TESTANDO NOSSA API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5526ADC-0CC8-09D5-B932-BE4EE55DB5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0969" y="894250"/>
            <a:ext cx="4686300" cy="179070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5C9B5FE2-45D2-FC2F-80FD-1352335CC2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6794" y="2751128"/>
            <a:ext cx="2914650" cy="1619250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564BD7BB-7AAF-CFEE-A428-B75BF5F238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9166" y="4537864"/>
            <a:ext cx="4552950" cy="2152650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57EB22BB-72FB-D709-080A-ECC72D9CB6A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42253" y="4537864"/>
            <a:ext cx="4267200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940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4">
            <a:extLst>
              <a:ext uri="{FF2B5EF4-FFF2-40B4-BE49-F238E27FC236}">
                <a16:creationId xmlns:a16="http://schemas.microsoft.com/office/drawing/2014/main" id="{7A4381FD-410B-0147-AA12-C8AB8CA702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5" y="15510"/>
            <a:ext cx="12188238" cy="6855884"/>
          </a:xfrm>
          <a:prstGeom prst="rect">
            <a:avLst/>
          </a:prstGeom>
        </p:spPr>
      </p:pic>
      <p:sp>
        <p:nvSpPr>
          <p:cNvPr id="6" name="Com a taxa de rotatividade atual (churn rate), 75% das empresas do S&amp;P 500 serão substituídas por novas até 2027.">
            <a:extLst>
              <a:ext uri="{FF2B5EF4-FFF2-40B4-BE49-F238E27FC236}">
                <a16:creationId xmlns:a16="http://schemas.microsoft.com/office/drawing/2014/main" id="{77C556EA-BEC3-364C-808E-860B702EDC68}"/>
              </a:ext>
            </a:extLst>
          </p:cNvPr>
          <p:cNvSpPr/>
          <p:nvPr/>
        </p:nvSpPr>
        <p:spPr>
          <a:xfrm>
            <a:off x="2314203" y="-99633"/>
            <a:ext cx="7697062" cy="882568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1415" tIns="71415" rIns="71415" bIns="71415" anchor="ctr">
            <a:spAutoFit/>
          </a:bodyPr>
          <a:lstStyle>
            <a:defPPr>
              <a:defRPr lang="en-US"/>
            </a:defPPr>
            <a:lvl1pPr marL="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4798" b="1" dirty="0">
                <a:solidFill>
                  <a:srgbClr val="FF0066"/>
                </a:solidFill>
                <a:latin typeface="+mn-lt"/>
                <a:ea typeface="Gotham HTF Black" charset="0"/>
                <a:cs typeface="Gotham HTF Black" charset="0"/>
              </a:rPr>
              <a:t>GET</a:t>
            </a:r>
          </a:p>
        </p:txBody>
      </p:sp>
      <p:pic>
        <p:nvPicPr>
          <p:cNvPr id="2" name="Imagem 1" descr="Linha do tempo&#10;&#10;Descrição gerada automaticamente com confiança média">
            <a:extLst>
              <a:ext uri="{FF2B5EF4-FFF2-40B4-BE49-F238E27FC236}">
                <a16:creationId xmlns:a16="http://schemas.microsoft.com/office/drawing/2014/main" id="{62622750-2428-8DAC-CF22-D9A7B84B47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4203" y="1168139"/>
            <a:ext cx="7219950" cy="470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785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4">
            <a:extLst>
              <a:ext uri="{FF2B5EF4-FFF2-40B4-BE49-F238E27FC236}">
                <a16:creationId xmlns:a16="http://schemas.microsoft.com/office/drawing/2014/main" id="{7A4381FD-410B-0147-AA12-C8AB8CA702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116"/>
            <a:ext cx="12188238" cy="6855884"/>
          </a:xfrm>
          <a:prstGeom prst="rect">
            <a:avLst/>
          </a:prstGeom>
        </p:spPr>
      </p:pic>
      <p:sp>
        <p:nvSpPr>
          <p:cNvPr id="6" name="Com a taxa de rotatividade atual (churn rate), 75% das empresas do S&amp;P 500 serão substituídas por novas até 2027.">
            <a:extLst>
              <a:ext uri="{FF2B5EF4-FFF2-40B4-BE49-F238E27FC236}">
                <a16:creationId xmlns:a16="http://schemas.microsoft.com/office/drawing/2014/main" id="{77C556EA-BEC3-364C-808E-860B702EDC68}"/>
              </a:ext>
            </a:extLst>
          </p:cNvPr>
          <p:cNvSpPr/>
          <p:nvPr/>
        </p:nvSpPr>
        <p:spPr>
          <a:xfrm>
            <a:off x="2314203" y="68294"/>
            <a:ext cx="7697062" cy="759778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1415" tIns="71415" rIns="71415" bIns="71415" anchor="ctr">
            <a:spAutoFit/>
          </a:bodyPr>
          <a:lstStyle>
            <a:defPPr>
              <a:defRPr lang="en-US"/>
            </a:defPPr>
            <a:lvl1pPr marL="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4000" b="1" dirty="0">
                <a:solidFill>
                  <a:srgbClr val="FF0066"/>
                </a:solidFill>
                <a:latin typeface="+mn-lt"/>
                <a:ea typeface="Gotham HTF Black" charset="0"/>
                <a:cs typeface="Gotham HTF Black" charset="0"/>
              </a:rPr>
              <a:t>TESTANDO NOSSA API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64230C9-4248-1211-2F5D-FA05FA8B24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4203" y="894250"/>
            <a:ext cx="3533775" cy="292417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98857A8-9CD8-7527-C024-751A3CF970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0034" y="894250"/>
            <a:ext cx="3838575" cy="3095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689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4">
            <a:extLst>
              <a:ext uri="{FF2B5EF4-FFF2-40B4-BE49-F238E27FC236}">
                <a16:creationId xmlns:a16="http://schemas.microsoft.com/office/drawing/2014/main" id="{7A4381FD-410B-0147-AA12-C8AB8CA702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116"/>
            <a:ext cx="12188238" cy="6855884"/>
          </a:xfrm>
          <a:prstGeom prst="rect">
            <a:avLst/>
          </a:prstGeom>
        </p:spPr>
      </p:pic>
      <p:sp>
        <p:nvSpPr>
          <p:cNvPr id="6" name="Com a taxa de rotatividade atual (churn rate), 75% das empresas do S&amp;P 500 serão substituídas por novas até 2027.">
            <a:extLst>
              <a:ext uri="{FF2B5EF4-FFF2-40B4-BE49-F238E27FC236}">
                <a16:creationId xmlns:a16="http://schemas.microsoft.com/office/drawing/2014/main" id="{77C556EA-BEC3-364C-808E-860B702EDC68}"/>
              </a:ext>
            </a:extLst>
          </p:cNvPr>
          <p:cNvSpPr/>
          <p:nvPr/>
        </p:nvSpPr>
        <p:spPr>
          <a:xfrm>
            <a:off x="2314203" y="68294"/>
            <a:ext cx="7697062" cy="759778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1415" tIns="71415" rIns="71415" bIns="71415" anchor="ctr">
            <a:spAutoFit/>
          </a:bodyPr>
          <a:lstStyle>
            <a:defPPr>
              <a:defRPr lang="en-US"/>
            </a:defPPr>
            <a:lvl1pPr marL="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4000" b="1" dirty="0">
                <a:solidFill>
                  <a:srgbClr val="FF0066"/>
                </a:solidFill>
                <a:latin typeface="+mn-lt"/>
                <a:ea typeface="Gotham HTF Black" charset="0"/>
                <a:cs typeface="Gotham HTF Black" charset="0"/>
              </a:rPr>
              <a:t>TESTANDO NOSSA API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6BBC04A9-D9D2-E8B0-3099-3924C932E1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7341" y="894250"/>
            <a:ext cx="8717318" cy="5348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930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4">
            <a:extLst>
              <a:ext uri="{FF2B5EF4-FFF2-40B4-BE49-F238E27FC236}">
                <a16:creationId xmlns:a16="http://schemas.microsoft.com/office/drawing/2014/main" id="{7A4381FD-410B-0147-AA12-C8AB8CA702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116"/>
            <a:ext cx="12188238" cy="6855884"/>
          </a:xfrm>
          <a:prstGeom prst="rect">
            <a:avLst/>
          </a:prstGeom>
        </p:spPr>
      </p:pic>
      <p:sp>
        <p:nvSpPr>
          <p:cNvPr id="6" name="Com a taxa de rotatividade atual (churn rate), 75% das empresas do S&amp;P 500 serão substituídas por novas até 2027.">
            <a:extLst>
              <a:ext uri="{FF2B5EF4-FFF2-40B4-BE49-F238E27FC236}">
                <a16:creationId xmlns:a16="http://schemas.microsoft.com/office/drawing/2014/main" id="{77C556EA-BEC3-364C-808E-860B702EDC68}"/>
              </a:ext>
            </a:extLst>
          </p:cNvPr>
          <p:cNvSpPr/>
          <p:nvPr/>
        </p:nvSpPr>
        <p:spPr>
          <a:xfrm>
            <a:off x="2314203" y="68294"/>
            <a:ext cx="7697062" cy="759778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1415" tIns="71415" rIns="71415" bIns="71415" anchor="ctr">
            <a:spAutoFit/>
          </a:bodyPr>
          <a:lstStyle>
            <a:defPPr>
              <a:defRPr lang="en-US"/>
            </a:defPPr>
            <a:lvl1pPr marL="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4000" b="1" dirty="0">
                <a:solidFill>
                  <a:srgbClr val="FF0066"/>
                </a:solidFill>
                <a:latin typeface="+mn-lt"/>
                <a:ea typeface="Gotham HTF Black" charset="0"/>
                <a:cs typeface="Gotham HTF Black" charset="0"/>
              </a:rPr>
              <a:t>TESTANDO NOSSA API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AC0E640-F7F8-4C30-B050-9F9A431B14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5469" y="708008"/>
            <a:ext cx="4328273" cy="6081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185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4">
            <a:extLst>
              <a:ext uri="{FF2B5EF4-FFF2-40B4-BE49-F238E27FC236}">
                <a16:creationId xmlns:a16="http://schemas.microsoft.com/office/drawing/2014/main" id="{7A4381FD-410B-0147-AA12-C8AB8CA702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116"/>
            <a:ext cx="12188238" cy="6855884"/>
          </a:xfrm>
          <a:prstGeom prst="rect">
            <a:avLst/>
          </a:prstGeom>
        </p:spPr>
      </p:pic>
      <p:sp>
        <p:nvSpPr>
          <p:cNvPr id="6" name="Com a taxa de rotatividade atual (churn rate), 75% das empresas do S&amp;P 500 serão substituídas por novas até 2027.">
            <a:extLst>
              <a:ext uri="{FF2B5EF4-FFF2-40B4-BE49-F238E27FC236}">
                <a16:creationId xmlns:a16="http://schemas.microsoft.com/office/drawing/2014/main" id="{77C556EA-BEC3-364C-808E-860B702EDC68}"/>
              </a:ext>
            </a:extLst>
          </p:cNvPr>
          <p:cNvSpPr/>
          <p:nvPr/>
        </p:nvSpPr>
        <p:spPr>
          <a:xfrm>
            <a:off x="2314203" y="68294"/>
            <a:ext cx="7697062" cy="759778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1415" tIns="71415" rIns="71415" bIns="71415" anchor="ctr">
            <a:spAutoFit/>
          </a:bodyPr>
          <a:lstStyle>
            <a:defPPr>
              <a:defRPr lang="en-US"/>
            </a:defPPr>
            <a:lvl1pPr marL="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4000" b="1" dirty="0">
                <a:solidFill>
                  <a:srgbClr val="FF0066"/>
                </a:solidFill>
                <a:latin typeface="+mn-lt"/>
                <a:ea typeface="Gotham HTF Black" charset="0"/>
                <a:cs typeface="Gotham HTF Black" charset="0"/>
              </a:rPr>
              <a:t>TESTANDO NOSSA API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A93EBD9-580F-BA43-7C20-1B0E83DEEC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942" y="828072"/>
            <a:ext cx="4219575" cy="3762375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DE94BC19-6CA2-62E2-AC1B-D4B0D01B07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5882" y="828072"/>
            <a:ext cx="7333991" cy="4852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576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4">
            <a:extLst>
              <a:ext uri="{FF2B5EF4-FFF2-40B4-BE49-F238E27FC236}">
                <a16:creationId xmlns:a16="http://schemas.microsoft.com/office/drawing/2014/main" id="{7A4381FD-410B-0147-AA12-C8AB8CA702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116"/>
            <a:ext cx="12188238" cy="6855884"/>
          </a:xfrm>
          <a:prstGeom prst="rect">
            <a:avLst/>
          </a:prstGeom>
        </p:spPr>
      </p:pic>
      <p:sp>
        <p:nvSpPr>
          <p:cNvPr id="6" name="Com a taxa de rotatividade atual (churn rate), 75% das empresas do S&amp;P 500 serão substituídas por novas até 2027.">
            <a:extLst>
              <a:ext uri="{FF2B5EF4-FFF2-40B4-BE49-F238E27FC236}">
                <a16:creationId xmlns:a16="http://schemas.microsoft.com/office/drawing/2014/main" id="{77C556EA-BEC3-364C-808E-860B702EDC68}"/>
              </a:ext>
            </a:extLst>
          </p:cNvPr>
          <p:cNvSpPr/>
          <p:nvPr/>
        </p:nvSpPr>
        <p:spPr>
          <a:xfrm>
            <a:off x="2314203" y="68294"/>
            <a:ext cx="7697062" cy="759778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1415" tIns="71415" rIns="71415" bIns="71415" anchor="ctr">
            <a:spAutoFit/>
          </a:bodyPr>
          <a:lstStyle>
            <a:defPPr>
              <a:defRPr lang="en-US"/>
            </a:defPPr>
            <a:lvl1pPr marL="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4000" b="1" dirty="0">
                <a:solidFill>
                  <a:srgbClr val="FF0066"/>
                </a:solidFill>
                <a:latin typeface="+mn-lt"/>
                <a:ea typeface="Gotham HTF Black" charset="0"/>
                <a:cs typeface="Gotham HTF Black" charset="0"/>
              </a:rPr>
              <a:t>TESTANDO NOSSA API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44ED6752-429C-8F6D-68B5-CE3DFE2487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7759" y="740864"/>
            <a:ext cx="8152719" cy="5979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405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4">
            <a:extLst>
              <a:ext uri="{FF2B5EF4-FFF2-40B4-BE49-F238E27FC236}">
                <a16:creationId xmlns:a16="http://schemas.microsoft.com/office/drawing/2014/main" id="{7A4381FD-410B-0147-AA12-C8AB8CA702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116"/>
            <a:ext cx="12188238" cy="6855884"/>
          </a:xfrm>
          <a:prstGeom prst="rect">
            <a:avLst/>
          </a:prstGeom>
        </p:spPr>
      </p:pic>
      <p:sp>
        <p:nvSpPr>
          <p:cNvPr id="6" name="Com a taxa de rotatividade atual (churn rate), 75% das empresas do S&amp;P 500 serão substituídas por novas até 2027.">
            <a:extLst>
              <a:ext uri="{FF2B5EF4-FFF2-40B4-BE49-F238E27FC236}">
                <a16:creationId xmlns:a16="http://schemas.microsoft.com/office/drawing/2014/main" id="{77C556EA-BEC3-364C-808E-860B702EDC68}"/>
              </a:ext>
            </a:extLst>
          </p:cNvPr>
          <p:cNvSpPr/>
          <p:nvPr/>
        </p:nvSpPr>
        <p:spPr>
          <a:xfrm>
            <a:off x="2314203" y="68294"/>
            <a:ext cx="7697062" cy="759778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1415" tIns="71415" rIns="71415" bIns="71415" anchor="ctr">
            <a:spAutoFit/>
          </a:bodyPr>
          <a:lstStyle>
            <a:defPPr>
              <a:defRPr lang="en-US"/>
            </a:defPPr>
            <a:lvl1pPr marL="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4000" b="1" dirty="0">
                <a:solidFill>
                  <a:srgbClr val="FF0066"/>
                </a:solidFill>
                <a:latin typeface="+mn-lt"/>
                <a:ea typeface="Gotham HTF Black" charset="0"/>
                <a:cs typeface="Gotham HTF Black" charset="0"/>
              </a:rPr>
              <a:t>TESTANDO NOSSA API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BAB0F65-59CC-AD57-C264-A15B08A2D9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3408" y="894250"/>
            <a:ext cx="6325183" cy="5575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269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A0FDBC9-4EC2-C794-B56E-78722C8710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89519" y="4423192"/>
            <a:ext cx="4448289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BR" altLang="pt-BR" sz="7200" b="1" cap="all">
                <a:solidFill>
                  <a:srgbClr val="FF0066"/>
                </a:solidFill>
                <a:latin typeface="Gotham HTF Light"/>
                <a:cs typeface="Gotham HTF Light"/>
              </a:rPr>
              <a:t>FIM</a:t>
            </a:r>
          </a:p>
        </p:txBody>
      </p:sp>
    </p:spTree>
    <p:extLst>
      <p:ext uri="{BB962C8B-B14F-4D97-AF65-F5344CB8AC3E}">
        <p14:creationId xmlns:p14="http://schemas.microsoft.com/office/powerpoint/2010/main" val="19500290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4">
            <a:extLst>
              <a:ext uri="{FF2B5EF4-FFF2-40B4-BE49-F238E27FC236}">
                <a16:creationId xmlns:a16="http://schemas.microsoft.com/office/drawing/2014/main" id="{7A4381FD-410B-0147-AA12-C8AB8CA702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5" y="15510"/>
            <a:ext cx="12188238" cy="6855884"/>
          </a:xfrm>
          <a:prstGeom prst="rect">
            <a:avLst/>
          </a:prstGeom>
        </p:spPr>
      </p:pic>
      <p:sp>
        <p:nvSpPr>
          <p:cNvPr id="6" name="Com a taxa de rotatividade atual (churn rate), 75% das empresas do S&amp;P 500 serão substituídas por novas até 2027.">
            <a:extLst>
              <a:ext uri="{FF2B5EF4-FFF2-40B4-BE49-F238E27FC236}">
                <a16:creationId xmlns:a16="http://schemas.microsoft.com/office/drawing/2014/main" id="{77C556EA-BEC3-364C-808E-860B702EDC68}"/>
              </a:ext>
            </a:extLst>
          </p:cNvPr>
          <p:cNvSpPr/>
          <p:nvPr/>
        </p:nvSpPr>
        <p:spPr>
          <a:xfrm>
            <a:off x="2314203" y="-99633"/>
            <a:ext cx="7697062" cy="882568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1415" tIns="71415" rIns="71415" bIns="71415" anchor="ctr">
            <a:spAutoFit/>
          </a:bodyPr>
          <a:lstStyle>
            <a:defPPr>
              <a:defRPr lang="en-US"/>
            </a:defPPr>
            <a:lvl1pPr marL="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4798" b="1" dirty="0">
                <a:solidFill>
                  <a:srgbClr val="FF0066"/>
                </a:solidFill>
                <a:latin typeface="+mn-lt"/>
                <a:ea typeface="Gotham HTF Black" charset="0"/>
                <a:cs typeface="Gotham HTF Black" charset="0"/>
              </a:rPr>
              <a:t>GET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6CD97F5-6134-E8B1-C2CE-525A0224B3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6601" y="646699"/>
            <a:ext cx="4943475" cy="2238375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C2036B79-3468-5E94-4C0F-2396AA0224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6741" y="2942646"/>
            <a:ext cx="8883196" cy="379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495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4">
            <a:extLst>
              <a:ext uri="{FF2B5EF4-FFF2-40B4-BE49-F238E27FC236}">
                <a16:creationId xmlns:a16="http://schemas.microsoft.com/office/drawing/2014/main" id="{7A4381FD-410B-0147-AA12-C8AB8CA702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5" y="15510"/>
            <a:ext cx="12188238" cy="6855884"/>
          </a:xfrm>
          <a:prstGeom prst="rect">
            <a:avLst/>
          </a:prstGeom>
        </p:spPr>
      </p:pic>
      <p:sp>
        <p:nvSpPr>
          <p:cNvPr id="6" name="Com a taxa de rotatividade atual (churn rate), 75% das empresas do S&amp;P 500 serão substituídas por novas até 2027.">
            <a:extLst>
              <a:ext uri="{FF2B5EF4-FFF2-40B4-BE49-F238E27FC236}">
                <a16:creationId xmlns:a16="http://schemas.microsoft.com/office/drawing/2014/main" id="{77C556EA-BEC3-364C-808E-860B702EDC68}"/>
              </a:ext>
            </a:extLst>
          </p:cNvPr>
          <p:cNvSpPr/>
          <p:nvPr/>
        </p:nvSpPr>
        <p:spPr>
          <a:xfrm>
            <a:off x="2314203" y="-99633"/>
            <a:ext cx="7697062" cy="882568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1415" tIns="71415" rIns="71415" bIns="71415" anchor="ctr">
            <a:spAutoFit/>
          </a:bodyPr>
          <a:lstStyle>
            <a:defPPr>
              <a:defRPr lang="en-US"/>
            </a:defPPr>
            <a:lvl1pPr marL="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4798" b="1" dirty="0">
                <a:solidFill>
                  <a:srgbClr val="FF0066"/>
                </a:solidFill>
                <a:latin typeface="+mn-lt"/>
                <a:ea typeface="Gotham HTF Black" charset="0"/>
                <a:cs typeface="Gotham HTF Black" charset="0"/>
              </a:rPr>
              <a:t>POST</a:t>
            </a:r>
          </a:p>
        </p:txBody>
      </p:sp>
      <p:pic>
        <p:nvPicPr>
          <p:cNvPr id="3" name="Imagem 2" descr="Texto&#10;&#10;Descrição gerada automaticamente">
            <a:extLst>
              <a:ext uri="{FF2B5EF4-FFF2-40B4-BE49-F238E27FC236}">
                <a16:creationId xmlns:a16="http://schemas.microsoft.com/office/drawing/2014/main" id="{65FB89F2-6A49-7FD6-8EAB-090B3E8E9F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4126" y="1143755"/>
            <a:ext cx="5982535" cy="4410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832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4">
            <a:extLst>
              <a:ext uri="{FF2B5EF4-FFF2-40B4-BE49-F238E27FC236}">
                <a16:creationId xmlns:a16="http://schemas.microsoft.com/office/drawing/2014/main" id="{7A4381FD-410B-0147-AA12-C8AB8CA702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5" y="15510"/>
            <a:ext cx="12188238" cy="6855884"/>
          </a:xfrm>
          <a:prstGeom prst="rect">
            <a:avLst/>
          </a:prstGeom>
        </p:spPr>
      </p:pic>
      <p:sp>
        <p:nvSpPr>
          <p:cNvPr id="6" name="Com a taxa de rotatividade atual (churn rate), 75% das empresas do S&amp;P 500 serão substituídas por novas até 2027.">
            <a:extLst>
              <a:ext uri="{FF2B5EF4-FFF2-40B4-BE49-F238E27FC236}">
                <a16:creationId xmlns:a16="http://schemas.microsoft.com/office/drawing/2014/main" id="{77C556EA-BEC3-364C-808E-860B702EDC68}"/>
              </a:ext>
            </a:extLst>
          </p:cNvPr>
          <p:cNvSpPr/>
          <p:nvPr/>
        </p:nvSpPr>
        <p:spPr>
          <a:xfrm>
            <a:off x="2314203" y="161511"/>
            <a:ext cx="7697062" cy="1620911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1415" tIns="71415" rIns="71415" bIns="71415" anchor="ctr">
            <a:spAutoFit/>
          </a:bodyPr>
          <a:lstStyle>
            <a:defPPr>
              <a:defRPr lang="en-US"/>
            </a:defPPr>
            <a:lvl1pPr marL="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4798" b="1" dirty="0">
                <a:solidFill>
                  <a:srgbClr val="FF0066"/>
                </a:solidFill>
                <a:latin typeface="+mn-lt"/>
                <a:ea typeface="Gotham HTF Black" charset="0"/>
                <a:cs typeface="Gotham HTF Black" charset="0"/>
              </a:rPr>
              <a:t>CONTEÚDO ESTÁTICO VS CONTEÚDO DINÂMICO</a:t>
            </a:r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ED7EBCEF-29A1-08B4-85FC-1275862B9D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3263" y="1882831"/>
            <a:ext cx="10775562" cy="13839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21882" tIns="60941" rIns="121882" bIns="60941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07000"/>
              </a:lnSpc>
              <a:spcAft>
                <a:spcPts val="1066"/>
              </a:spcAft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Conteúdo estático: Conteúdo já existe no servidor Web</a:t>
            </a:r>
          </a:p>
          <a:p>
            <a:pPr marL="457200" indent="-457200">
              <a:lnSpc>
                <a:spcPct val="107000"/>
              </a:lnSpc>
              <a:spcAft>
                <a:spcPts val="1066"/>
              </a:spcAft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Conteúdo dinâmico: Gerado na hora da requisição</a:t>
            </a:r>
          </a:p>
        </p:txBody>
      </p:sp>
    </p:spTree>
    <p:extLst>
      <p:ext uri="{BB962C8B-B14F-4D97-AF65-F5344CB8AC3E}">
        <p14:creationId xmlns:p14="http://schemas.microsoft.com/office/powerpoint/2010/main" val="303562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A9648E827498144E99E283DDB8A87613" ma:contentTypeVersion="5" ma:contentTypeDescription="Crie um novo documento." ma:contentTypeScope="" ma:versionID="8d81d1150c3ac150a43d8754a2f03dfe">
  <xsd:schema xmlns:xsd="http://www.w3.org/2001/XMLSchema" xmlns:xs="http://www.w3.org/2001/XMLSchema" xmlns:p="http://schemas.microsoft.com/office/2006/metadata/properties" xmlns:ns2="a10d6d09-ccff-44d6-9d40-69adbea4e446" targetNamespace="http://schemas.microsoft.com/office/2006/metadata/properties" ma:root="true" ma:fieldsID="cb7d55f480bc453643e76640c53e4d87" ns2:_="">
    <xsd:import namespace="a10d6d09-ccff-44d6-9d40-69adbea4e44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ObjectDetectorVersion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10d6d09-ccff-44d6-9d40-69adbea4e44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LengthInSeconds" ma:index="12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D583796-6E11-4EEA-966F-AFBDDF2711A2}">
  <ds:schemaRefs>
    <ds:schemaRef ds:uri="http://www.w3.org/XML/1998/namespace"/>
    <ds:schemaRef ds:uri="a10d6d09-ccff-44d6-9d40-69adbea4e446"/>
    <ds:schemaRef ds:uri="http://schemas.openxmlformats.org/package/2006/metadata/core-properties"/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purl.org/dc/dcmitype/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7C5E8346-AB31-4A5F-AD9B-6C296F15E17D}">
  <ds:schemaRefs>
    <ds:schemaRef ds:uri="a10d6d09-ccff-44d6-9d40-69adbea4e446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3B1C2054-839C-413B-A323-D67700538B7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9638</TotalTime>
  <Words>2064</Words>
  <Application>Microsoft Office PowerPoint</Application>
  <PresentationFormat>Widescreen</PresentationFormat>
  <Paragraphs>346</Paragraphs>
  <Slides>66</Slides>
  <Notes>65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66</vt:i4>
      </vt:variant>
    </vt:vector>
  </HeadingPairs>
  <TitlesOfParts>
    <vt:vector size="74" baseType="lpstr">
      <vt:lpstr>Arial</vt:lpstr>
      <vt:lpstr>Calibri</vt:lpstr>
      <vt:lpstr>Calibri Light</vt:lpstr>
      <vt:lpstr>Consolas</vt:lpstr>
      <vt:lpstr>Gotham HTF Light</vt:lpstr>
      <vt:lpstr>Office Theme</vt:lpstr>
      <vt:lpstr>Tema do Office</vt:lpstr>
      <vt:lpstr>Tema do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Database Application &amp; Data Science</dc:title>
  <dc:creator>Logon PF Fiap</dc:creator>
  <cp:lastModifiedBy>Logon PF Fiap</cp:lastModifiedBy>
  <cp:revision>28</cp:revision>
  <dcterms:created xsi:type="dcterms:W3CDTF">2022-12-06T11:52:36Z</dcterms:created>
  <dcterms:modified xsi:type="dcterms:W3CDTF">2023-09-21T12:37:41Z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0x010100A9648E827498144E99E283DDB8A87613</vt:lpwstr>
  </property>
</Properties>
</file>